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Helvetica Neue"/>
      <p:regular r:id="rId43"/>
      <p:bold r:id="rId44"/>
      <p:italic r:id="rId45"/>
      <p:boldItalic r:id="rId46"/>
    </p:embeddedFont>
    <p:embeddedFont>
      <p:font typeface="Helvetica Neue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D191E5-03E9-4B2E-91D4-958463A474D6}">
  <a:tblStyle styleId="{CBD191E5-03E9-4B2E-91D4-958463A474D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HelveticaNeue-bold.fntdata"/><Relationship Id="rId43" Type="http://schemas.openxmlformats.org/officeDocument/2006/relationships/font" Target="fonts/HelveticaNeue-regular.fntdata"/><Relationship Id="rId46" Type="http://schemas.openxmlformats.org/officeDocument/2006/relationships/font" Target="fonts/HelveticaNeue-boldItalic.fntdata"/><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elveticaNeueLight-bold.fntdata"/><Relationship Id="rId47" Type="http://schemas.openxmlformats.org/officeDocument/2006/relationships/font" Target="fonts/HelveticaNeueLight-regular.fntdata"/><Relationship Id="rId49" Type="http://schemas.openxmlformats.org/officeDocument/2006/relationships/font" Target="fonts/HelveticaNeue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HelveticaNeue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 name="Google Shape;10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1" name="Google Shape;1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5" name="Google Shape;11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 name="Google Shape;12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副標題" showMasterSp="0" type="title">
  <p:cSld name="TITLE">
    <p:spTree>
      <p:nvGrpSpPr>
        <p:cNvPr id="16" name="Shape 16"/>
        <p:cNvGrpSpPr/>
        <p:nvPr/>
      </p:nvGrpSpPr>
      <p:grpSpPr>
        <a:xfrm>
          <a:off x="0" y="0"/>
          <a:ext cx="0" cy="0"/>
          <a:chOff x="0" y="0"/>
          <a:chExt cx="0" cy="0"/>
        </a:xfrm>
      </p:grpSpPr>
      <p:sp>
        <p:nvSpPr>
          <p:cNvPr id="17" name="Google Shape;17;p2"/>
          <p:cNvSpPr txBox="1"/>
          <p:nvPr>
            <p:ph type="title"/>
          </p:nvPr>
        </p:nvSpPr>
        <p:spPr>
          <a:xfrm>
            <a:off x="1812726" y="1079647"/>
            <a:ext cx="5518547" cy="1741289"/>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8" name="Google Shape;18;p2"/>
          <p:cNvSpPr txBox="1"/>
          <p:nvPr>
            <p:ph idx="1" type="body"/>
          </p:nvPr>
        </p:nvSpPr>
        <p:spPr>
          <a:xfrm>
            <a:off x="1812726" y="2874514"/>
            <a:ext cx="5518547" cy="596057"/>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9" name="Google Shape;19;p2"/>
          <p:cNvSpPr/>
          <p:nvPr/>
        </p:nvSpPr>
        <p:spPr>
          <a:xfrm>
            <a:off x="-64368" y="-31180"/>
            <a:ext cx="9272737" cy="1519071"/>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影像" id="20" name="Google Shape;20;p2"/>
          <p:cNvPicPr preferRelativeResize="0"/>
          <p:nvPr/>
        </p:nvPicPr>
        <p:blipFill rotWithShape="1">
          <a:blip r:embed="rId2">
            <a:alphaModFix/>
          </a:blip>
          <a:srcRect b="31508" l="0" r="0" t="0"/>
          <a:stretch/>
        </p:blipFill>
        <p:spPr>
          <a:xfrm>
            <a:off x="6438263" y="131823"/>
            <a:ext cx="2715224" cy="1356080"/>
          </a:xfrm>
          <a:prstGeom prst="rect">
            <a:avLst/>
          </a:prstGeom>
          <a:noFill/>
          <a:ln>
            <a:noFill/>
          </a:ln>
        </p:spPr>
      </p:pic>
      <p:pic>
        <p:nvPicPr>
          <p:cNvPr descr="影像" id="21" name="Google Shape;21;p2"/>
          <p:cNvPicPr preferRelativeResize="0"/>
          <p:nvPr/>
        </p:nvPicPr>
        <p:blipFill rotWithShape="1">
          <a:blip r:embed="rId3">
            <a:alphaModFix/>
          </a:blip>
          <a:srcRect b="0" l="0" r="0" t="0"/>
          <a:stretch/>
        </p:blipFill>
        <p:spPr>
          <a:xfrm>
            <a:off x="-41394" y="531591"/>
            <a:ext cx="1998515" cy="956300"/>
          </a:xfrm>
          <a:prstGeom prst="rect">
            <a:avLst/>
          </a:prstGeom>
          <a:noFill/>
          <a:ln>
            <a:noFill/>
          </a:ln>
        </p:spPr>
      </p:pic>
      <p:pic>
        <p:nvPicPr>
          <p:cNvPr descr="影像" id="22" name="Google Shape;22;p2"/>
          <p:cNvPicPr preferRelativeResize="0"/>
          <p:nvPr/>
        </p:nvPicPr>
        <p:blipFill rotWithShape="1">
          <a:blip r:embed="rId4">
            <a:alphaModFix/>
          </a:blip>
          <a:srcRect b="0" l="0" r="0" t="0"/>
          <a:stretch/>
        </p:blipFill>
        <p:spPr>
          <a:xfrm>
            <a:off x="133305" y="106283"/>
            <a:ext cx="1787485" cy="236117"/>
          </a:xfrm>
          <a:prstGeom prst="rect">
            <a:avLst/>
          </a:prstGeom>
          <a:noFill/>
          <a:ln>
            <a:noFill/>
          </a:ln>
        </p:spPr>
      </p:pic>
      <p:pic>
        <p:nvPicPr>
          <p:cNvPr descr="影像" id="23" name="Google Shape;23;p2"/>
          <p:cNvPicPr preferRelativeResize="0"/>
          <p:nvPr/>
        </p:nvPicPr>
        <p:blipFill rotWithShape="1">
          <a:blip r:embed="rId5">
            <a:alphaModFix/>
          </a:blip>
          <a:srcRect b="0" l="0" r="0" t="0"/>
          <a:stretch/>
        </p:blipFill>
        <p:spPr>
          <a:xfrm>
            <a:off x="5892910" y="1022686"/>
            <a:ext cx="406180" cy="250153"/>
          </a:xfrm>
          <a:prstGeom prst="rect">
            <a:avLst/>
          </a:prstGeom>
          <a:noFill/>
          <a:ln>
            <a:noFill/>
          </a:ln>
        </p:spPr>
      </p:pic>
      <p:sp>
        <p:nvSpPr>
          <p:cNvPr id="24" name="Google Shape;24;p2"/>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直式" showMasterSp="0">
  <p:cSld name="照片 - 直式">
    <p:spTree>
      <p:nvGrpSpPr>
        <p:cNvPr id="69" name="Shape 69"/>
        <p:cNvGrpSpPr/>
        <p:nvPr/>
      </p:nvGrpSpPr>
      <p:grpSpPr>
        <a:xfrm>
          <a:off x="0" y="0"/>
          <a:ext cx="0" cy="0"/>
          <a:chOff x="0" y="0"/>
          <a:chExt cx="0" cy="0"/>
        </a:xfrm>
      </p:grpSpPr>
      <p:sp>
        <p:nvSpPr>
          <p:cNvPr id="70" name="Google Shape;70;p11"/>
          <p:cNvSpPr/>
          <p:nvPr>
            <p:ph idx="2" type="pic"/>
          </p:nvPr>
        </p:nvSpPr>
        <p:spPr>
          <a:xfrm>
            <a:off x="4685854" y="334863"/>
            <a:ext cx="2812852" cy="4333131"/>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1" name="Google Shape;71;p11"/>
          <p:cNvSpPr txBox="1"/>
          <p:nvPr>
            <p:ph type="title"/>
          </p:nvPr>
        </p:nvSpPr>
        <p:spPr>
          <a:xfrm>
            <a:off x="1645295" y="334863"/>
            <a:ext cx="2812852" cy="2102942"/>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2" name="Google Shape;72;p11"/>
          <p:cNvSpPr txBox="1"/>
          <p:nvPr>
            <p:ph idx="1" type="body"/>
          </p:nvPr>
        </p:nvSpPr>
        <p:spPr>
          <a:xfrm>
            <a:off x="1645295" y="2491383"/>
            <a:ext cx="2812852" cy="2169914"/>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3" name="Google Shape;73;p11"/>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水平" showMasterSp="0">
  <p:cSld name="照片 - 水平">
    <p:spTree>
      <p:nvGrpSpPr>
        <p:cNvPr id="74" name="Shape 74"/>
        <p:cNvGrpSpPr/>
        <p:nvPr/>
      </p:nvGrpSpPr>
      <p:grpSpPr>
        <a:xfrm>
          <a:off x="0" y="0"/>
          <a:ext cx="0" cy="0"/>
          <a:chOff x="0" y="0"/>
          <a:chExt cx="0" cy="0"/>
        </a:xfrm>
      </p:grpSpPr>
      <p:sp>
        <p:nvSpPr>
          <p:cNvPr id="75" name="Google Shape;75;p12"/>
          <p:cNvSpPr/>
          <p:nvPr>
            <p:ph idx="2" type="pic"/>
          </p:nvPr>
        </p:nvSpPr>
        <p:spPr>
          <a:xfrm>
            <a:off x="2000250" y="354955"/>
            <a:ext cx="5143501" cy="3114229"/>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6" name="Google Shape;76;p12"/>
          <p:cNvSpPr txBox="1"/>
          <p:nvPr>
            <p:ph type="title"/>
          </p:nvPr>
        </p:nvSpPr>
        <p:spPr>
          <a:xfrm>
            <a:off x="1812726" y="3542854"/>
            <a:ext cx="5518547" cy="750094"/>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7" name="Google Shape;77;p12"/>
          <p:cNvSpPr txBox="1"/>
          <p:nvPr>
            <p:ph idx="1" type="body"/>
          </p:nvPr>
        </p:nvSpPr>
        <p:spPr>
          <a:xfrm>
            <a:off x="1812726" y="4299644"/>
            <a:ext cx="5518547" cy="596057"/>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8" name="Google Shape;78;p12"/>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項目符號與照片" showMasterSp="0">
  <p:cSld name="大標題、項目符號與照片">
    <p:spTree>
      <p:nvGrpSpPr>
        <p:cNvPr id="79" name="Shape 79"/>
        <p:cNvGrpSpPr/>
        <p:nvPr/>
      </p:nvGrpSpPr>
      <p:grpSpPr>
        <a:xfrm>
          <a:off x="0" y="0"/>
          <a:ext cx="0" cy="0"/>
          <a:chOff x="0" y="0"/>
          <a:chExt cx="0" cy="0"/>
        </a:xfrm>
      </p:grpSpPr>
      <p:sp>
        <p:nvSpPr>
          <p:cNvPr id="80" name="Google Shape;80;p13"/>
          <p:cNvSpPr/>
          <p:nvPr>
            <p:ph idx="2" type="pic"/>
          </p:nvPr>
        </p:nvSpPr>
        <p:spPr>
          <a:xfrm>
            <a:off x="4685854" y="1366242"/>
            <a:ext cx="2812852" cy="3315147"/>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1" name="Google Shape;81;p13"/>
          <p:cNvSpPr txBox="1"/>
          <p:nvPr>
            <p:ph type="title"/>
          </p:nvPr>
        </p:nvSpPr>
        <p:spPr>
          <a:xfrm>
            <a:off x="1645295" y="133945"/>
            <a:ext cx="5853410" cy="1138536"/>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82" name="Google Shape;82;p13"/>
          <p:cNvSpPr txBox="1"/>
          <p:nvPr>
            <p:ph idx="1" type="body"/>
          </p:nvPr>
        </p:nvSpPr>
        <p:spPr>
          <a:xfrm>
            <a:off x="1645295" y="1366242"/>
            <a:ext cx="2812852" cy="3315147"/>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3" name="Google Shape;83;p13"/>
          <p:cNvSpPr txBox="1"/>
          <p:nvPr>
            <p:ph idx="12" type="sldNum"/>
          </p:nvPr>
        </p:nvSpPr>
        <p:spPr>
          <a:xfrm>
            <a:off x="4482789" y="4902398"/>
            <a:ext cx="174851" cy="177404"/>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一頁三張" showMasterSp="0">
  <p:cSld name="照片 - 一頁三張">
    <p:spTree>
      <p:nvGrpSpPr>
        <p:cNvPr id="84" name="Shape 84"/>
        <p:cNvGrpSpPr/>
        <p:nvPr/>
      </p:nvGrpSpPr>
      <p:grpSpPr>
        <a:xfrm>
          <a:off x="0" y="0"/>
          <a:ext cx="0" cy="0"/>
          <a:chOff x="0" y="0"/>
          <a:chExt cx="0" cy="0"/>
        </a:xfrm>
      </p:grpSpPr>
      <p:sp>
        <p:nvSpPr>
          <p:cNvPr id="85" name="Google Shape;85;p14"/>
          <p:cNvSpPr/>
          <p:nvPr>
            <p:ph idx="2" type="pic"/>
          </p:nvPr>
        </p:nvSpPr>
        <p:spPr>
          <a:xfrm>
            <a:off x="4685854" y="2685604"/>
            <a:ext cx="2812852" cy="1989088"/>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6" name="Google Shape;86;p14"/>
          <p:cNvSpPr/>
          <p:nvPr>
            <p:ph idx="3" type="pic"/>
          </p:nvPr>
        </p:nvSpPr>
        <p:spPr>
          <a:xfrm>
            <a:off x="4685854" y="468808"/>
            <a:ext cx="2812852" cy="1989088"/>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7" name="Google Shape;87;p14"/>
          <p:cNvSpPr/>
          <p:nvPr>
            <p:ph idx="4" type="pic"/>
          </p:nvPr>
        </p:nvSpPr>
        <p:spPr>
          <a:xfrm>
            <a:off x="1645295" y="468808"/>
            <a:ext cx="2812852" cy="4205883"/>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8" name="Google Shape;88;p14"/>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showMasterSp="0">
  <p:cSld name="照片">
    <p:spTree>
      <p:nvGrpSpPr>
        <p:cNvPr id="89" name="Shape 89"/>
        <p:cNvGrpSpPr/>
        <p:nvPr/>
      </p:nvGrpSpPr>
      <p:grpSpPr>
        <a:xfrm>
          <a:off x="0" y="0"/>
          <a:ext cx="0" cy="0"/>
          <a:chOff x="0" y="0"/>
          <a:chExt cx="0" cy="0"/>
        </a:xfrm>
      </p:grpSpPr>
      <p:sp>
        <p:nvSpPr>
          <p:cNvPr id="90" name="Google Shape;90;p15"/>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91" name="Google Shape;91;p15"/>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p:cSld name="空白">
    <p:spTree>
      <p:nvGrpSpPr>
        <p:cNvPr id="92" name="Shape 92"/>
        <p:cNvGrpSpPr/>
        <p:nvPr/>
      </p:nvGrpSpPr>
      <p:grpSpPr>
        <a:xfrm>
          <a:off x="0" y="0"/>
          <a:ext cx="0" cy="0"/>
          <a:chOff x="0" y="0"/>
          <a:chExt cx="0" cy="0"/>
        </a:xfrm>
      </p:grpSpPr>
      <p:sp>
        <p:nvSpPr>
          <p:cNvPr id="93" name="Google Shape;93;p16"/>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_僅主標">
  <p:cSld name="TITLE_AND_BODY_1">
    <p:spTree>
      <p:nvGrpSpPr>
        <p:cNvPr id="94" name="Shape 94"/>
        <p:cNvGrpSpPr/>
        <p:nvPr/>
      </p:nvGrpSpPr>
      <p:grpSpPr>
        <a:xfrm>
          <a:off x="0" y="0"/>
          <a:ext cx="0" cy="0"/>
          <a:chOff x="0" y="0"/>
          <a:chExt cx="0" cy="0"/>
        </a:xfrm>
      </p:grpSpPr>
      <p:sp>
        <p:nvSpPr>
          <p:cNvPr id="95" name="Google Shape;95;p17"/>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6" name="Google Shape;96;p17"/>
          <p:cNvSpPr txBox="1"/>
          <p:nvPr>
            <p:ph idx="1"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lvl1pPr indent="-381000" lvl="0" marL="457200" marR="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55600" lvl="1" marL="914400" marR="0" algn="l">
              <a:lnSpc>
                <a:spcPct val="115000"/>
              </a:lnSpc>
              <a:spcBef>
                <a:spcPts val="16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2pPr>
            <a:lvl3pPr indent="-330200" lvl="2" marL="13716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7" name="Google Shape;9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cxnSp>
        <p:nvCxnSpPr>
          <p:cNvPr id="98" name="Google Shape;98;p17"/>
          <p:cNvCxnSpPr/>
          <p:nvPr/>
        </p:nvCxnSpPr>
        <p:spPr>
          <a:xfrm>
            <a:off x="311700" y="858338"/>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名言語錄" showMasterSp="0" type="tx">
  <p:cSld name="TITLE_AND_BODY">
    <p:spTree>
      <p:nvGrpSpPr>
        <p:cNvPr id="25" name="Shape 25"/>
        <p:cNvGrpSpPr/>
        <p:nvPr/>
      </p:nvGrpSpPr>
      <p:grpSpPr>
        <a:xfrm>
          <a:off x="0" y="0"/>
          <a:ext cx="0" cy="0"/>
          <a:chOff x="0" y="0"/>
          <a:chExt cx="0" cy="0"/>
        </a:xfrm>
      </p:grpSpPr>
      <p:sp>
        <p:nvSpPr>
          <p:cNvPr id="26" name="Google Shape;26;p3"/>
          <p:cNvSpPr txBox="1"/>
          <p:nvPr/>
        </p:nvSpPr>
        <p:spPr>
          <a:xfrm>
            <a:off x="3980920" y="4286250"/>
            <a:ext cx="1182161" cy="214313"/>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27" name="Google Shape;27;p3"/>
          <p:cNvSpPr txBox="1"/>
          <p:nvPr/>
        </p:nvSpPr>
        <p:spPr>
          <a:xfrm>
            <a:off x="2242626" y="1332944"/>
            <a:ext cx="4658749" cy="1842612"/>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28" name="Google Shape;28;p3"/>
          <p:cNvPicPr preferRelativeResize="0"/>
          <p:nvPr/>
        </p:nvPicPr>
        <p:blipFill rotWithShape="1">
          <a:blip r:embed="rId2">
            <a:alphaModFix amt="2995"/>
          </a:blip>
          <a:srcRect b="0" l="0" r="0" t="0"/>
          <a:stretch/>
        </p:blipFill>
        <p:spPr>
          <a:xfrm>
            <a:off x="2583634" y="852711"/>
            <a:ext cx="3976664" cy="3438073"/>
          </a:xfrm>
          <a:prstGeom prst="rect">
            <a:avLst/>
          </a:prstGeom>
          <a:noFill/>
          <a:ln>
            <a:noFill/>
          </a:ln>
        </p:spPr>
      </p:pic>
      <p:sp>
        <p:nvSpPr>
          <p:cNvPr id="29" name="Google Shape;29;p3"/>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項目符號" showMasterSp="0">
  <p:cSld name="項目符號">
    <p:spTree>
      <p:nvGrpSpPr>
        <p:cNvPr id="30" name="Shape 30"/>
        <p:cNvGrpSpPr/>
        <p:nvPr/>
      </p:nvGrpSpPr>
      <p:grpSpPr>
        <a:xfrm>
          <a:off x="0" y="0"/>
          <a:ext cx="0" cy="0"/>
          <a:chOff x="0" y="0"/>
          <a:chExt cx="0" cy="0"/>
        </a:xfrm>
      </p:grpSpPr>
      <p:sp>
        <p:nvSpPr>
          <p:cNvPr id="31" name="Google Shape;31;p4"/>
          <p:cNvSpPr txBox="1"/>
          <p:nvPr>
            <p:ph idx="1" type="body"/>
          </p:nvPr>
        </p:nvSpPr>
        <p:spPr>
          <a:xfrm>
            <a:off x="1645295" y="669726"/>
            <a:ext cx="5853410" cy="3804047"/>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32" name="Google Shape;32;p4"/>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33" name="Google Shape;33;p4"/>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項目符號" showMasterSp="0">
  <p:cSld name="大標題與項目符號">
    <p:spTree>
      <p:nvGrpSpPr>
        <p:cNvPr id="34" name="Shape 34"/>
        <p:cNvGrpSpPr/>
        <p:nvPr/>
      </p:nvGrpSpPr>
      <p:grpSpPr>
        <a:xfrm>
          <a:off x="0" y="0"/>
          <a:ext cx="0" cy="0"/>
          <a:chOff x="0" y="0"/>
          <a:chExt cx="0" cy="0"/>
        </a:xfrm>
      </p:grpSpPr>
      <p:sp>
        <p:nvSpPr>
          <p:cNvPr id="35" name="Google Shape;35;p5"/>
          <p:cNvSpPr txBox="1"/>
          <p:nvPr>
            <p:ph type="title"/>
          </p:nvPr>
        </p:nvSpPr>
        <p:spPr>
          <a:xfrm>
            <a:off x="471488" y="214313"/>
            <a:ext cx="5853410" cy="566737"/>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36" name="Google Shape;36;p5"/>
          <p:cNvSpPr txBox="1"/>
          <p:nvPr>
            <p:ph idx="1" type="body"/>
          </p:nvPr>
        </p:nvSpPr>
        <p:spPr>
          <a:xfrm>
            <a:off x="1645295" y="1366242"/>
            <a:ext cx="5853410" cy="3315147"/>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37" name="Google Shape;37;p5"/>
          <p:cNvGrpSpPr/>
          <p:nvPr/>
        </p:nvGrpSpPr>
        <p:grpSpPr>
          <a:xfrm>
            <a:off x="-17450" y="5084396"/>
            <a:ext cx="9178902" cy="59104"/>
            <a:chOff x="0" y="0"/>
            <a:chExt cx="24477068" cy="157609"/>
          </a:xfrm>
        </p:grpSpPr>
        <p:sp>
          <p:nvSpPr>
            <p:cNvPr id="38" name="Google Shape;38;p5"/>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39" name="Google Shape;39;p5"/>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0" name="Google Shape;40;p5"/>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41" name="Google Shape;41;p5"/>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42" name="Google Shape;42;p5"/>
          <p:cNvCxnSpPr/>
          <p:nvPr/>
        </p:nvCxnSpPr>
        <p:spPr>
          <a:xfrm>
            <a:off x="450856" y="754224"/>
            <a:ext cx="8228001"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43" name="Google Shape;43;p5"/>
          <p:cNvPicPr preferRelativeResize="0"/>
          <p:nvPr/>
        </p:nvPicPr>
        <p:blipFill rotWithShape="1">
          <a:blip r:embed="rId3">
            <a:alphaModFix amt="18337"/>
          </a:blip>
          <a:srcRect b="0" l="0" r="0" t="0"/>
          <a:stretch/>
        </p:blipFill>
        <p:spPr>
          <a:xfrm>
            <a:off x="7631260" y="4869421"/>
            <a:ext cx="1461636" cy="193074"/>
          </a:xfrm>
          <a:prstGeom prst="rect">
            <a:avLst/>
          </a:prstGeom>
          <a:noFill/>
          <a:ln>
            <a:noFill/>
          </a:ln>
        </p:spPr>
      </p:pic>
      <p:sp>
        <p:nvSpPr>
          <p:cNvPr id="44" name="Google Shape;44;p5"/>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中央" showMasterSp="0">
  <p:cSld name="大標題 - 中央">
    <p:spTree>
      <p:nvGrpSpPr>
        <p:cNvPr id="45" name="Shape 45"/>
        <p:cNvGrpSpPr/>
        <p:nvPr/>
      </p:nvGrpSpPr>
      <p:grpSpPr>
        <a:xfrm>
          <a:off x="0" y="0"/>
          <a:ext cx="0" cy="0"/>
          <a:chOff x="0" y="0"/>
          <a:chExt cx="0" cy="0"/>
        </a:xfrm>
      </p:grpSpPr>
      <p:sp>
        <p:nvSpPr>
          <p:cNvPr id="46" name="Google Shape;46;p6"/>
          <p:cNvSpPr txBox="1"/>
          <p:nvPr>
            <p:ph type="title"/>
          </p:nvPr>
        </p:nvSpPr>
        <p:spPr>
          <a:xfrm>
            <a:off x="1063838" y="2938204"/>
            <a:ext cx="5518547" cy="174129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47" name="Google Shape;47;p6"/>
          <p:cNvGrpSpPr/>
          <p:nvPr/>
        </p:nvGrpSpPr>
        <p:grpSpPr>
          <a:xfrm>
            <a:off x="1075372" y="2889512"/>
            <a:ext cx="6521694" cy="17335"/>
            <a:chOff x="0" y="0"/>
            <a:chExt cx="17391183" cy="46227"/>
          </a:xfrm>
        </p:grpSpPr>
        <p:sp>
          <p:nvSpPr>
            <p:cNvPr id="48" name="Google Shape;48;p6"/>
            <p:cNvSpPr/>
            <p:nvPr/>
          </p:nvSpPr>
          <p:spPr>
            <a:xfrm>
              <a:off x="0" y="0"/>
              <a:ext cx="5231804" cy="46227"/>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9" name="Google Shape;49;p6"/>
            <p:cNvSpPr/>
            <p:nvPr/>
          </p:nvSpPr>
          <p:spPr>
            <a:xfrm>
              <a:off x="5204271" y="0"/>
              <a:ext cx="6982639" cy="46227"/>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0" name="Google Shape;50;p6"/>
            <p:cNvSpPr/>
            <p:nvPr/>
          </p:nvSpPr>
          <p:spPr>
            <a:xfrm>
              <a:off x="12160240" y="0"/>
              <a:ext cx="5230943" cy="46227"/>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51" name="Google Shape;51;p6"/>
          <p:cNvSpPr txBox="1"/>
          <p:nvPr>
            <p:ph idx="1" type="body"/>
          </p:nvPr>
        </p:nvSpPr>
        <p:spPr>
          <a:xfrm>
            <a:off x="1120576" y="2262098"/>
            <a:ext cx="5518547" cy="596057"/>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52" name="Google Shape;52;p6"/>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53" name="Google Shape;53;p6"/>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上方">
  <p:cSld name="大標題 - 上方">
    <p:spTree>
      <p:nvGrpSpPr>
        <p:cNvPr id="54" name="Shape 54"/>
        <p:cNvGrpSpPr/>
        <p:nvPr/>
      </p:nvGrpSpPr>
      <p:grpSpPr>
        <a:xfrm>
          <a:off x="0" y="0"/>
          <a:ext cx="0" cy="0"/>
          <a:chOff x="0" y="0"/>
          <a:chExt cx="0" cy="0"/>
        </a:xfrm>
      </p:grpSpPr>
      <p:sp>
        <p:nvSpPr>
          <p:cNvPr id="55" name="Google Shape;55;p7"/>
          <p:cNvSpPr txBox="1"/>
          <p:nvPr>
            <p:ph type="title"/>
          </p:nvPr>
        </p:nvSpPr>
        <p:spPr>
          <a:xfrm>
            <a:off x="470545" y="215974"/>
            <a:ext cx="5853410" cy="568177"/>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56" name="Google Shape;56;p7"/>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9"/>
          <p:cNvSpPr txBox="1"/>
          <p:nvPr>
            <p:ph type="title"/>
          </p:nvPr>
        </p:nvSpPr>
        <p:spPr>
          <a:xfrm>
            <a:off x="621325" y="2976450"/>
            <a:ext cx="6482700" cy="841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9pPr>
          </a:lstStyle>
          <a:p/>
        </p:txBody>
      </p:sp>
      <p:sp>
        <p:nvSpPr>
          <p:cNvPr id="61" name="Google Shape;6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pic>
        <p:nvPicPr>
          <p:cNvPr id="62" name="Google Shape;62;p9"/>
          <p:cNvPicPr preferRelativeResize="0"/>
          <p:nvPr/>
        </p:nvPicPr>
        <p:blipFill rotWithShape="1">
          <a:blip r:embed="rId2">
            <a:alphaModFix/>
          </a:blip>
          <a:srcRect b="0" l="0" r="0" t="0"/>
          <a:stretch/>
        </p:blipFill>
        <p:spPr>
          <a:xfrm>
            <a:off x="529800" y="3009713"/>
            <a:ext cx="57150" cy="775200"/>
          </a:xfrm>
          <a:prstGeom prst="rect">
            <a:avLst/>
          </a:prstGeom>
          <a:noFill/>
          <a:ln>
            <a:noFill/>
          </a:ln>
        </p:spPr>
      </p:pic>
      <p:sp>
        <p:nvSpPr>
          <p:cNvPr id="63" name="Google Shape;63;p9"/>
          <p:cNvSpPr txBox="1"/>
          <p:nvPr>
            <p:ph idx="1" type="subTitle"/>
          </p:nvPr>
        </p:nvSpPr>
        <p:spPr>
          <a:xfrm>
            <a:off x="892700" y="3784913"/>
            <a:ext cx="5361600" cy="6930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lvl="1"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_僅主標 1">
  <p:cSld name="TITLE_AND_BODY_2">
    <p:spTree>
      <p:nvGrpSpPr>
        <p:cNvPr id="64" name="Shape 64"/>
        <p:cNvGrpSpPr/>
        <p:nvPr/>
      </p:nvGrpSpPr>
      <p:grpSpPr>
        <a:xfrm>
          <a:off x="0" y="0"/>
          <a:ext cx="0" cy="0"/>
          <a:chOff x="0" y="0"/>
          <a:chExt cx="0" cy="0"/>
        </a:xfrm>
      </p:grpSpPr>
      <p:sp>
        <p:nvSpPr>
          <p:cNvPr id="65" name="Google Shape;65;p1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6" name="Google Shape;66;p10"/>
          <p:cNvSpPr txBox="1"/>
          <p:nvPr>
            <p:ph idx="1"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lvl1pPr indent="-381000" lvl="0" marL="457200" marR="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55600" lvl="1" marL="914400" marR="0" algn="l">
              <a:lnSpc>
                <a:spcPct val="115000"/>
              </a:lnSpc>
              <a:spcBef>
                <a:spcPts val="16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2pPr>
            <a:lvl3pPr indent="-330200" lvl="2" marL="13716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7" name="Google Shape;6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cxnSp>
        <p:nvCxnSpPr>
          <p:cNvPr id="68" name="Google Shape;68;p10"/>
          <p:cNvCxnSpPr/>
          <p:nvPr/>
        </p:nvCxnSpPr>
        <p:spPr>
          <a:xfrm>
            <a:off x="311700" y="858338"/>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theme" Target="../theme/theme1.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0545" y="215974"/>
            <a:ext cx="5853410" cy="568177"/>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7" name="Google Shape;7;p1"/>
          <p:cNvGrpSpPr/>
          <p:nvPr/>
        </p:nvGrpSpPr>
        <p:grpSpPr>
          <a:xfrm>
            <a:off x="-17450" y="5084396"/>
            <a:ext cx="9178902" cy="59104"/>
            <a:chOff x="0" y="0"/>
            <a:chExt cx="24477068" cy="157609"/>
          </a:xfrm>
        </p:grpSpPr>
        <p:sp>
          <p:nvSpPr>
            <p:cNvPr id="8" name="Google Shape;8;p1"/>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 name="Google Shape;9;p1"/>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 name="Google Shape;10;p1"/>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1" name="Google Shape;11;p1"/>
          <p:cNvPicPr preferRelativeResize="0"/>
          <p:nvPr/>
        </p:nvPicPr>
        <p:blipFill rotWithShape="1">
          <a:blip r:embed="rId1">
            <a:alphaModFix/>
          </a:blip>
          <a:srcRect b="0" l="0" r="0" t="0"/>
          <a:stretch/>
        </p:blipFill>
        <p:spPr>
          <a:xfrm>
            <a:off x="-41394" y="4351927"/>
            <a:ext cx="1544781" cy="739186"/>
          </a:xfrm>
          <a:prstGeom prst="rect">
            <a:avLst/>
          </a:prstGeom>
          <a:noFill/>
          <a:ln>
            <a:noFill/>
          </a:ln>
        </p:spPr>
      </p:pic>
      <p:cxnSp>
        <p:nvCxnSpPr>
          <p:cNvPr id="12" name="Google Shape;12;p1"/>
          <p:cNvCxnSpPr/>
          <p:nvPr/>
        </p:nvCxnSpPr>
        <p:spPr>
          <a:xfrm>
            <a:off x="450856" y="754224"/>
            <a:ext cx="8228001"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3" name="Google Shape;13;p1"/>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14" name="Google Shape;14;p1"/>
          <p:cNvSpPr txBox="1"/>
          <p:nvPr>
            <p:ph idx="1" type="body"/>
          </p:nvPr>
        </p:nvSpPr>
        <p:spPr>
          <a:xfrm>
            <a:off x="1645295" y="1366242"/>
            <a:ext cx="5853410" cy="3315147"/>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5" name="Google Shape;15;p1"/>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www.youtube.com/watch?v=qgRdnXbcjvw" TargetMode="Externa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gif"/><Relationship Id="rId4" Type="http://schemas.openxmlformats.org/officeDocument/2006/relationships/hyperlink" Target="https://zh.wikipedia.org/wiki/Flappy_Bir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www.youtube.com/watch?v=maoF8iFWkH4" TargetMode="Externa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www.youtube.com/watch?v=oZZ-KSRtEIs" TargetMode="Externa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www.youtube.com/watch?v=oH1Rhk_m1_w" TargetMode="External"/><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github.com/yenchenlin/DeepLearningFlappyBird" TargetMode="External"/><Relationship Id="rId4" Type="http://schemas.openxmlformats.org/officeDocument/2006/relationships/hyperlink" Target="https://storage.googleapis.com/deepmind-media/dqn/DQNNaturePaper.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rive.google.com/file/d/1KWUYD-AGacqO3Dnj0ySGIbJIFYiJhzUF/view?usp=sharing" TargetMode="External"/><Relationship Id="rId4" Type="http://schemas.openxmlformats.org/officeDocument/2006/relationships/hyperlink" Target="https://drive.google.com/open?id=1N6zCHrby_AC3cJ0dD-4oxrNqa1cGz5UCef9BsXktKss" TargetMode="External"/><Relationship Id="rId5" Type="http://schemas.openxmlformats.org/officeDocument/2006/relationships/hyperlink" Target="https://drive.google.com/open?id=1aklgJbgyXOP8IEfSVbe1vk3-Q0CO96GQ" TargetMode="External"/><Relationship Id="rId6" Type="http://schemas.openxmlformats.org/officeDocument/2006/relationships/hyperlink" Target="https://www.youtube.com/playlist?list=PL1f_B9coMEeCH6POjwbg-Vf1mGGOIF5SY" TargetMode="External"/><Relationship Id="rId7" Type="http://schemas.openxmlformats.org/officeDocument/2006/relationships/hyperlink" Target="https://drive.google.com/open?id=1bwikD-I1yRzuUKyef_0xcFeP4X31xLX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www.youtube.com/watch?v=vI4nzrQCjIA" TargetMode="External"/><Relationship Id="rId4" Type="http://schemas.openxmlformats.org/officeDocument/2006/relationships/image" Target="../media/image14.jpg"/><Relationship Id="rId5"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www.youtube.com/watch?v=_U-sgNkCGM4" TargetMode="Externa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www.youtube.com/watch?v=n0sQiQCSXiE" TargetMode="Externa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youtube.com/watch?v=5zTlRAINEvo" TargetMode="Externa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idx="4294967295" type="ctrTitle"/>
          </p:nvPr>
        </p:nvSpPr>
        <p:spPr>
          <a:xfrm>
            <a:off x="166875" y="1247625"/>
            <a:ext cx="8883300" cy="17256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chemeClr val="dk1"/>
              </a:buClr>
              <a:buSzPts val="4000"/>
              <a:buFont typeface="Arial"/>
              <a:buNone/>
            </a:pPr>
            <a:r>
              <a:rPr b="0" i="0" lang="zh-TW" sz="4000" u="none" cap="none" strike="noStrike">
                <a:solidFill>
                  <a:schemeClr val="dk1"/>
                </a:solidFill>
                <a:latin typeface="Arial"/>
                <a:ea typeface="Arial"/>
                <a:cs typeface="Arial"/>
                <a:sym typeface="Arial"/>
              </a:rPr>
              <a:t>Reinforcement Learning </a:t>
            </a:r>
            <a:r>
              <a:rPr lang="zh-TW" sz="4000">
                <a:solidFill>
                  <a:schemeClr val="dk1"/>
                </a:solidFill>
              </a:rPr>
              <a:t>- </a:t>
            </a:r>
            <a:r>
              <a:rPr b="0" i="0" lang="zh-TW" sz="3600" u="none" cap="none" strike="noStrike">
                <a:solidFill>
                  <a:schemeClr val="dk1"/>
                </a:solidFill>
                <a:latin typeface="Arial"/>
                <a:ea typeface="Arial"/>
                <a:cs typeface="Arial"/>
                <a:sym typeface="Arial"/>
              </a:rPr>
              <a:t>Part 4</a:t>
            </a:r>
            <a:endParaRPr b="0" i="0" sz="3600" u="none" cap="none" strike="noStrike">
              <a:solidFill>
                <a:schemeClr val="dk1"/>
              </a:solidFill>
              <a:latin typeface="Arial"/>
              <a:ea typeface="Arial"/>
              <a:cs typeface="Arial"/>
              <a:sym typeface="Arial"/>
            </a:endParaRPr>
          </a:p>
        </p:txBody>
      </p:sp>
      <p:sp>
        <p:nvSpPr>
          <p:cNvPr id="104" name="Google Shape;104;p18"/>
          <p:cNvSpPr txBox="1"/>
          <p:nvPr>
            <p:ph idx="4294967295" type="subTitle"/>
          </p:nvPr>
        </p:nvSpPr>
        <p:spPr>
          <a:xfrm>
            <a:off x="1888926" y="3026914"/>
            <a:ext cx="5518500" cy="596100"/>
          </a:xfrm>
          <a:prstGeom prst="rect">
            <a:avLst/>
          </a:prstGeom>
          <a:noFill/>
          <a:ln>
            <a:noFill/>
          </a:ln>
        </p:spPr>
        <p:txBody>
          <a:bodyPr anchorCtr="0" anchor="t" bIns="26775" lIns="26775" spcFirstLastPara="1" rIns="26775" wrap="square" tIns="26775">
            <a:noAutofit/>
          </a:bodyPr>
          <a:lstStyle/>
          <a:p>
            <a:pPr indent="0" lvl="0" marL="914400" marR="0" rtl="0" algn="r">
              <a:lnSpc>
                <a:spcPct val="80000"/>
              </a:lnSpc>
              <a:spcBef>
                <a:spcPts val="0"/>
              </a:spcBef>
              <a:spcAft>
                <a:spcPts val="0"/>
              </a:spcAft>
              <a:buClr>
                <a:srgbClr val="A6AAA9"/>
              </a:buClr>
              <a:buSzPts val="2500"/>
              <a:buFont typeface="Arial"/>
              <a:buNone/>
            </a:pPr>
            <a:r>
              <a:rPr b="0" i="0" lang="zh-TW" sz="2500" u="none" cap="none" strike="noStrike">
                <a:solidFill>
                  <a:srgbClr val="A6AAA9"/>
                </a:solidFill>
                <a:latin typeface="Arial"/>
                <a:ea typeface="Arial"/>
                <a:cs typeface="Arial"/>
                <a:sym typeface="Arial"/>
              </a:rPr>
              <a:t>孫民＆</a:t>
            </a:r>
            <a:r>
              <a:rPr lang="zh-TW" sz="2500">
                <a:solidFill>
                  <a:srgbClr val="A6AAA9"/>
                </a:solidFill>
                <a:latin typeface="Arial"/>
                <a:ea typeface="Arial"/>
                <a:cs typeface="Arial"/>
                <a:sym typeface="Arial"/>
              </a:rPr>
              <a:t>技術處</a:t>
            </a:r>
            <a:endParaRPr b="0" i="0" sz="2500" u="none" cap="none" strike="noStrike">
              <a:solidFill>
                <a:srgbClr val="A6AAA9"/>
              </a:solidFill>
              <a:latin typeface="Arial"/>
              <a:ea typeface="Arial"/>
              <a:cs typeface="Arial"/>
              <a:sym typeface="Arial"/>
            </a:endParaRPr>
          </a:p>
          <a:p>
            <a:pPr indent="0" lvl="0" marL="0" marR="0" rtl="0" algn="ctr">
              <a:lnSpc>
                <a:spcPct val="80000"/>
              </a:lnSpc>
              <a:spcBef>
                <a:spcPts val="500"/>
              </a:spcBef>
              <a:spcAft>
                <a:spcPts val="0"/>
              </a:spcAft>
              <a:buClr>
                <a:srgbClr val="A6AAA9"/>
              </a:buClr>
              <a:buSzPts val="2500"/>
              <a:buFont typeface="Arial"/>
              <a:buNone/>
            </a:pPr>
            <a:r>
              <a:t/>
            </a:r>
            <a:endParaRPr b="0" i="0" sz="2500" u="none" cap="none" strike="noStrike">
              <a:solidFill>
                <a:srgbClr val="A6AAA9"/>
              </a:solidFill>
              <a:latin typeface="Arial"/>
              <a:ea typeface="Arial"/>
              <a:cs typeface="Arial"/>
              <a:sym typeface="Arial"/>
            </a:endParaRPr>
          </a:p>
        </p:txBody>
      </p:sp>
      <p:grpSp>
        <p:nvGrpSpPr>
          <p:cNvPr id="105" name="Google Shape;105;p18"/>
          <p:cNvGrpSpPr/>
          <p:nvPr/>
        </p:nvGrpSpPr>
        <p:grpSpPr>
          <a:xfrm>
            <a:off x="-17450" y="5084396"/>
            <a:ext cx="9178902" cy="59104"/>
            <a:chOff x="0" y="0"/>
            <a:chExt cx="24477068" cy="157609"/>
          </a:xfrm>
        </p:grpSpPr>
        <p:sp>
          <p:nvSpPr>
            <p:cNvPr id="106" name="Google Shape;106;p18"/>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7" name="Google Shape;107;p18"/>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8" name="Google Shape;108;p18"/>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1063850" y="2938200"/>
            <a:ext cx="7258500" cy="17412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56BADC"/>
              </a:buClr>
              <a:buSzPts val="4200"/>
              <a:buFont typeface="Arial"/>
              <a:buNone/>
            </a:pPr>
            <a:r>
              <a:rPr lang="zh-TW" sz="3200">
                <a:solidFill>
                  <a:srgbClr val="000000"/>
                </a:solidFill>
              </a:rPr>
              <a:t>Challenge Time - Flappy Bird (Optional)</a:t>
            </a:r>
            <a:endParaRPr sz="3200">
              <a:solidFill>
                <a:srgbClr val="000000"/>
              </a:solidFill>
            </a:endParaRPr>
          </a:p>
          <a:p>
            <a:pPr indent="0" lvl="0" marL="0" marR="0" rtl="0" algn="r">
              <a:lnSpc>
                <a:spcPct val="100000"/>
              </a:lnSpc>
              <a:spcBef>
                <a:spcPts val="0"/>
              </a:spcBef>
              <a:spcAft>
                <a:spcPts val="0"/>
              </a:spcAft>
              <a:buClr>
                <a:srgbClr val="56BADC"/>
              </a:buClr>
              <a:buSzPts val="4200"/>
              <a:buFont typeface="Arial"/>
              <a:buNone/>
            </a:pPr>
            <a:r>
              <a:t/>
            </a:r>
            <a:endParaRPr sz="3200">
              <a:solidFill>
                <a:srgbClr val="000000"/>
              </a:solidFill>
            </a:endParaRPr>
          </a:p>
          <a:p>
            <a:pPr indent="0" lvl="0" marL="0" marR="0" rtl="0" algn="r">
              <a:lnSpc>
                <a:spcPct val="100000"/>
              </a:lnSpc>
              <a:spcBef>
                <a:spcPts val="0"/>
              </a:spcBef>
              <a:spcAft>
                <a:spcPts val="0"/>
              </a:spcAft>
              <a:buClr>
                <a:srgbClr val="56BADC"/>
              </a:buClr>
              <a:buSzPts val="4200"/>
              <a:buFont typeface="Arial"/>
              <a:buNone/>
            </a:pPr>
            <a:r>
              <a:t/>
            </a:r>
            <a:endParaRPr sz="3200">
              <a:solidFill>
                <a:srgbClr val="000000"/>
              </a:solidFill>
            </a:endParaRPr>
          </a:p>
        </p:txBody>
      </p:sp>
      <p:sp>
        <p:nvSpPr>
          <p:cNvPr id="165" name="Google Shape;165;p27"/>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80000"/>
              </a:lnSpc>
              <a:spcBef>
                <a:spcPts val="1200"/>
              </a:spcBef>
              <a:spcAft>
                <a:spcPts val="0"/>
              </a:spcAft>
              <a:buClr>
                <a:srgbClr val="A6AAA9"/>
              </a:buClr>
              <a:buSzPts val="2500"/>
              <a:buFont typeface="Arial"/>
              <a:buNone/>
            </a:pPr>
            <a:r>
              <a:rPr lang="zh-TW"/>
              <a:t>實戰演練</a:t>
            </a:r>
            <a:endParaRPr b="0" i="0" sz="2500" u="none" cap="none" strike="noStrike">
              <a:solidFill>
                <a:srgbClr val="A6AAA9"/>
              </a:solidFill>
              <a:latin typeface="Arial"/>
              <a:ea typeface="Arial"/>
              <a:cs typeface="Arial"/>
              <a:sym typeface="Arial"/>
            </a:endParaRPr>
          </a:p>
        </p:txBody>
      </p:sp>
      <p:sp>
        <p:nvSpPr>
          <p:cNvPr id="166" name="Google Shape;166;p27"/>
          <p:cNvSpPr txBox="1"/>
          <p:nvPr/>
        </p:nvSpPr>
        <p:spPr>
          <a:xfrm>
            <a:off x="2658125" y="3462675"/>
            <a:ext cx="5567700" cy="649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56BADC"/>
              </a:buClr>
              <a:buSzPts val="4200"/>
              <a:buFont typeface="Arial"/>
              <a:buNone/>
            </a:pPr>
            <a:r>
              <a:rPr b="0" i="0" lang="zh-TW" sz="3200" u="none" cap="none" strike="noStrike">
                <a:solidFill>
                  <a:srgbClr val="3068AA"/>
                </a:solidFill>
                <a:latin typeface="Arial"/>
                <a:ea typeface="Arial"/>
                <a:cs typeface="Arial"/>
                <a:sym typeface="Arial"/>
              </a:rPr>
              <a:t>Eric</a:t>
            </a:r>
            <a:endParaRPr b="0" i="0" sz="1400" u="none" cap="none" strike="noStrike">
              <a:solidFill>
                <a:srgbClr val="3068AA"/>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Introduction</a:t>
            </a:r>
            <a:endParaRPr b="0" i="0" sz="3000" u="none" cap="none" strike="noStrike">
              <a:solidFill>
                <a:srgbClr val="1A1A1A"/>
              </a:solidFill>
              <a:latin typeface="Arial"/>
              <a:ea typeface="Arial"/>
              <a:cs typeface="Arial"/>
              <a:sym typeface="Arial"/>
            </a:endParaRPr>
          </a:p>
        </p:txBody>
      </p:sp>
      <p:pic>
        <p:nvPicPr>
          <p:cNvPr id="172" name="Google Shape;172;p28" title="0_Introduction.mp4">
            <a:hlinkClick r:id="rId3"/>
          </p:cNvPr>
          <p:cNvPicPr preferRelativeResize="0"/>
          <p:nvPr/>
        </p:nvPicPr>
        <p:blipFill rotWithShape="1">
          <a:blip r:embed="rId4">
            <a:alphaModFix/>
          </a:blip>
          <a:srcRect b="0" l="0" r="0" t="0"/>
          <a:stretch/>
        </p:blipFill>
        <p:spPr>
          <a:xfrm>
            <a:off x="2286000" y="857238"/>
            <a:ext cx="4572000"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About Flappy Bird</a:t>
            </a:r>
            <a:endParaRPr b="0" i="0" sz="3000" u="none" cap="none" strike="noStrike">
              <a:solidFill>
                <a:srgbClr val="1A1A1A"/>
              </a:solidFill>
              <a:latin typeface="Arial"/>
              <a:ea typeface="Arial"/>
              <a:cs typeface="Arial"/>
              <a:sym typeface="Arial"/>
            </a:endParaRPr>
          </a:p>
        </p:txBody>
      </p:sp>
      <p:pic>
        <p:nvPicPr>
          <p:cNvPr id="178" name="Google Shape;178;p29"/>
          <p:cNvPicPr preferRelativeResize="0"/>
          <p:nvPr/>
        </p:nvPicPr>
        <p:blipFill rotWithShape="1">
          <a:blip r:embed="rId3">
            <a:alphaModFix/>
          </a:blip>
          <a:srcRect b="0" l="0" r="0" t="0"/>
          <a:stretch/>
        </p:blipFill>
        <p:spPr>
          <a:xfrm>
            <a:off x="3465274" y="896675"/>
            <a:ext cx="2213450" cy="3935025"/>
          </a:xfrm>
          <a:prstGeom prst="rect">
            <a:avLst/>
          </a:prstGeom>
          <a:noFill/>
          <a:ln>
            <a:noFill/>
          </a:ln>
        </p:spPr>
      </p:pic>
      <p:sp>
        <p:nvSpPr>
          <p:cNvPr id="179" name="Google Shape;179;p29"/>
          <p:cNvSpPr txBox="1"/>
          <p:nvPr>
            <p:ph idx="1" type="body"/>
          </p:nvPr>
        </p:nvSpPr>
        <p:spPr>
          <a:xfrm>
            <a:off x="647625" y="781025"/>
            <a:ext cx="6851100" cy="2979000"/>
          </a:xfrm>
          <a:prstGeom prst="rect">
            <a:avLst/>
          </a:prstGeom>
          <a:noFill/>
          <a:ln>
            <a:noFill/>
          </a:ln>
        </p:spPr>
        <p:txBody>
          <a:bodyPr anchorCtr="0" anchor="t" bIns="26775" lIns="26775" spcFirstLastPara="1" rIns="26775" wrap="square" tIns="26775">
            <a:noAutofit/>
          </a:bodyPr>
          <a:lstStyle/>
          <a:p>
            <a:pPr indent="-381000" lvl="0" marL="457200" rtl="0" algn="l">
              <a:lnSpc>
                <a:spcPct val="100000"/>
              </a:lnSpc>
              <a:spcBef>
                <a:spcPts val="2200"/>
              </a:spcBef>
              <a:spcAft>
                <a:spcPts val="0"/>
              </a:spcAft>
              <a:buSzPts val="2400"/>
              <a:buChar char="●"/>
            </a:pPr>
            <a:r>
              <a:rPr lang="zh-TW"/>
              <a:t> </a:t>
            </a:r>
            <a:r>
              <a:rPr lang="zh-TW" u="sng">
                <a:solidFill>
                  <a:schemeClr val="hlink"/>
                </a:solidFill>
                <a:hlinkClick r:id="rId4"/>
              </a:rPr>
              <a:t>Wiki</a:t>
            </a:r>
            <a:endParaRPr>
              <a:solidFill>
                <a:srgbClr val="56BAD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Play Flappy Bird</a:t>
            </a:r>
            <a:endParaRPr b="0" i="0" sz="3000" u="none" cap="none" strike="noStrike">
              <a:solidFill>
                <a:srgbClr val="1A1A1A"/>
              </a:solidFill>
              <a:latin typeface="Arial"/>
              <a:ea typeface="Arial"/>
              <a:cs typeface="Arial"/>
              <a:sym typeface="Arial"/>
            </a:endParaRPr>
          </a:p>
        </p:txBody>
      </p:sp>
      <p:sp>
        <p:nvSpPr>
          <p:cNvPr id="185" name="Google Shape;185;p30"/>
          <p:cNvSpPr txBox="1"/>
          <p:nvPr>
            <p:ph idx="1" type="body"/>
          </p:nvPr>
        </p:nvSpPr>
        <p:spPr>
          <a:xfrm>
            <a:off x="647625" y="781025"/>
            <a:ext cx="6851100" cy="2979000"/>
          </a:xfrm>
          <a:prstGeom prst="rect">
            <a:avLst/>
          </a:prstGeom>
          <a:noFill/>
          <a:ln>
            <a:noFill/>
          </a:ln>
        </p:spPr>
        <p:txBody>
          <a:bodyPr anchorCtr="0" anchor="t" bIns="26775" lIns="26775" spcFirstLastPara="1" rIns="26775" wrap="square" tIns="26775">
            <a:noAutofit/>
          </a:bodyPr>
          <a:lstStyle/>
          <a:p>
            <a:pPr indent="-381000" lvl="0" marL="457200" rtl="0" algn="l">
              <a:lnSpc>
                <a:spcPct val="100000"/>
              </a:lnSpc>
              <a:spcBef>
                <a:spcPts val="2200"/>
              </a:spcBef>
              <a:spcAft>
                <a:spcPts val="0"/>
              </a:spcAft>
              <a:buSzPts val="2400"/>
              <a:buChar char="●"/>
            </a:pPr>
            <a:r>
              <a:rPr lang="zh-TW"/>
              <a:t>Install packages</a:t>
            </a:r>
            <a:endParaRPr/>
          </a:p>
          <a:p>
            <a:pPr indent="-381000" lvl="1" marL="914400" rtl="0" algn="l">
              <a:lnSpc>
                <a:spcPct val="100000"/>
              </a:lnSpc>
              <a:spcBef>
                <a:spcPts val="0"/>
              </a:spcBef>
              <a:spcAft>
                <a:spcPts val="0"/>
              </a:spcAft>
              <a:buSzPts val="2400"/>
              <a:buChar char="○"/>
            </a:pPr>
            <a:r>
              <a:rPr lang="zh-TW">
                <a:highlight>
                  <a:srgbClr val="EFEFEF"/>
                </a:highlight>
              </a:rPr>
              <a:t>pip install pygame==1.9.3</a:t>
            </a:r>
            <a:endParaRPr>
              <a:highlight>
                <a:srgbClr val="EFEFEF"/>
              </a:highlight>
            </a:endParaRPr>
          </a:p>
          <a:p>
            <a:pPr indent="-381000" lvl="1" marL="914400" rtl="0" algn="l">
              <a:lnSpc>
                <a:spcPct val="100000"/>
              </a:lnSpc>
              <a:spcBef>
                <a:spcPts val="0"/>
              </a:spcBef>
              <a:spcAft>
                <a:spcPts val="0"/>
              </a:spcAft>
              <a:buSzPts val="2400"/>
              <a:buChar char="○"/>
            </a:pPr>
            <a:r>
              <a:rPr lang="zh-TW">
                <a:highlight>
                  <a:srgbClr val="EFEFEF"/>
                </a:highlight>
              </a:rPr>
              <a:t>pip install tflearn==0.3.2</a:t>
            </a:r>
            <a:endParaRPr>
              <a:highlight>
                <a:srgbClr val="EFEFEF"/>
              </a:highlight>
            </a:endParaRPr>
          </a:p>
          <a:p>
            <a:pPr indent="-381000" lvl="0" marL="457200" rtl="0" algn="l">
              <a:lnSpc>
                <a:spcPct val="100000"/>
              </a:lnSpc>
              <a:spcBef>
                <a:spcPts val="0"/>
              </a:spcBef>
              <a:spcAft>
                <a:spcPts val="0"/>
              </a:spcAft>
              <a:buSzPts val="2400"/>
              <a:buChar char="●"/>
            </a:pPr>
            <a:r>
              <a:rPr lang="zh-TW"/>
              <a:t>Play game</a:t>
            </a:r>
            <a:endParaRPr/>
          </a:p>
          <a:p>
            <a:pPr indent="-381000" lvl="1" marL="914400" rtl="0" algn="l">
              <a:lnSpc>
                <a:spcPct val="100000"/>
              </a:lnSpc>
              <a:spcBef>
                <a:spcPts val="0"/>
              </a:spcBef>
              <a:spcAft>
                <a:spcPts val="0"/>
              </a:spcAft>
              <a:buSzPts val="2400"/>
              <a:buChar char="○"/>
            </a:pPr>
            <a:r>
              <a:rPr lang="zh-TW">
                <a:highlight>
                  <a:srgbClr val="EFEFEF"/>
                </a:highlight>
              </a:rPr>
              <a:t>pythonw play_game.py</a:t>
            </a:r>
            <a:endParaRPr>
              <a:highlight>
                <a:srgbClr val="EFEFEF"/>
              </a:highlight>
            </a:endParaRPr>
          </a:p>
          <a:p>
            <a:pPr indent="-381000" lvl="1" marL="914400" rtl="0" algn="l">
              <a:lnSpc>
                <a:spcPct val="100000"/>
              </a:lnSpc>
              <a:spcBef>
                <a:spcPts val="0"/>
              </a:spcBef>
              <a:spcAft>
                <a:spcPts val="0"/>
              </a:spcAft>
              <a:buSzPts val="2400"/>
              <a:buChar char="○"/>
            </a:pPr>
            <a:r>
              <a:rPr lang="zh-TW">
                <a:highlight>
                  <a:srgbClr val="EFEFEF"/>
                </a:highlight>
              </a:rPr>
              <a:t>python play_game.py</a:t>
            </a:r>
            <a:endParaRPr>
              <a:highlight>
                <a:srgbClr val="EFEFEF"/>
              </a:highlight>
            </a:endParaRPr>
          </a:p>
          <a:p>
            <a:pPr indent="-381000" lvl="0" marL="457200" rtl="0" algn="l">
              <a:lnSpc>
                <a:spcPct val="100000"/>
              </a:lnSpc>
              <a:spcBef>
                <a:spcPts val="0"/>
              </a:spcBef>
              <a:spcAft>
                <a:spcPts val="0"/>
              </a:spcAft>
              <a:buSzPts val="2400"/>
              <a:buChar char="●"/>
            </a:pPr>
            <a:r>
              <a:rPr lang="zh-TW"/>
              <a:t>Press Space Key to flap</a:t>
            </a:r>
            <a:endParaRPr/>
          </a:p>
          <a:p>
            <a:pPr indent="-381000" lvl="0" marL="457200" rtl="0" algn="l">
              <a:lnSpc>
                <a:spcPct val="100000"/>
              </a:lnSpc>
              <a:spcBef>
                <a:spcPts val="0"/>
              </a:spcBef>
              <a:spcAft>
                <a:spcPts val="0"/>
              </a:spcAft>
              <a:buSzPts val="2400"/>
              <a:buChar char="●"/>
            </a:pPr>
            <a:r>
              <a:rPr lang="zh-TW" strike="sngStrike"/>
              <a:t>One more round</a:t>
            </a:r>
            <a:endParaRPr strike="sngStrik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Remind</a:t>
            </a:r>
            <a:endParaRPr b="0" i="0" sz="3000" u="none" cap="none" strike="noStrike">
              <a:solidFill>
                <a:srgbClr val="1A1A1A"/>
              </a:solidFill>
              <a:latin typeface="Arial"/>
              <a:ea typeface="Arial"/>
              <a:cs typeface="Arial"/>
              <a:sym typeface="Arial"/>
            </a:endParaRPr>
          </a:p>
        </p:txBody>
      </p:sp>
      <p:sp>
        <p:nvSpPr>
          <p:cNvPr id="191" name="Google Shape;191;p31"/>
          <p:cNvSpPr txBox="1"/>
          <p:nvPr>
            <p:ph idx="1" type="body"/>
          </p:nvPr>
        </p:nvSpPr>
        <p:spPr>
          <a:xfrm>
            <a:off x="647625" y="781025"/>
            <a:ext cx="6851100" cy="2979000"/>
          </a:xfrm>
          <a:prstGeom prst="rect">
            <a:avLst/>
          </a:prstGeom>
          <a:noFill/>
          <a:ln>
            <a:noFill/>
          </a:ln>
        </p:spPr>
        <p:txBody>
          <a:bodyPr anchorCtr="0" anchor="t" bIns="26775" lIns="26775" spcFirstLastPara="1" rIns="26775" wrap="square" tIns="26775">
            <a:noAutofit/>
          </a:bodyPr>
          <a:lstStyle/>
          <a:p>
            <a:pPr indent="-381000" lvl="0" marL="457200" rtl="0" algn="l">
              <a:lnSpc>
                <a:spcPct val="100000"/>
              </a:lnSpc>
              <a:spcBef>
                <a:spcPts val="2200"/>
              </a:spcBef>
              <a:spcAft>
                <a:spcPts val="0"/>
              </a:spcAft>
              <a:buSzPts val="2400"/>
              <a:buChar char="●"/>
            </a:pPr>
            <a:r>
              <a:rPr lang="zh-TW"/>
              <a:t>Preview previous DQN courses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Basic Algorithms</a:t>
            </a:r>
            <a:endParaRPr b="0" i="0" sz="3000" u="none" cap="none" strike="noStrike">
              <a:solidFill>
                <a:srgbClr val="1A1A1A"/>
              </a:solidFill>
              <a:latin typeface="Arial"/>
              <a:ea typeface="Arial"/>
              <a:cs typeface="Arial"/>
              <a:sym typeface="Arial"/>
            </a:endParaRPr>
          </a:p>
        </p:txBody>
      </p:sp>
      <p:pic>
        <p:nvPicPr>
          <p:cNvPr id="197" name="Google Shape;197;p32" title="1_Algorithm.mp4">
            <a:hlinkClick r:id="rId3"/>
          </p:cNvPr>
          <p:cNvPicPr preferRelativeResize="0"/>
          <p:nvPr/>
        </p:nvPicPr>
        <p:blipFill rotWithShape="1">
          <a:blip r:embed="rId4">
            <a:alphaModFix/>
          </a:blip>
          <a:srcRect b="0" l="0" r="0" t="0"/>
          <a:stretch/>
        </p:blipFill>
        <p:spPr>
          <a:xfrm>
            <a:off x="2286000" y="857238"/>
            <a:ext cx="4572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RL Recap</a:t>
            </a:r>
            <a:endParaRPr b="0" i="0" sz="3000" u="none" cap="none" strike="noStrike">
              <a:solidFill>
                <a:srgbClr val="1A1A1A"/>
              </a:solidFill>
              <a:latin typeface="Arial"/>
              <a:ea typeface="Arial"/>
              <a:cs typeface="Arial"/>
              <a:sym typeface="Arial"/>
            </a:endParaRPr>
          </a:p>
        </p:txBody>
      </p:sp>
      <p:grpSp>
        <p:nvGrpSpPr>
          <p:cNvPr id="203" name="Google Shape;203;p33"/>
          <p:cNvGrpSpPr/>
          <p:nvPr/>
        </p:nvGrpSpPr>
        <p:grpSpPr>
          <a:xfrm>
            <a:off x="4121506" y="1098693"/>
            <a:ext cx="1040768" cy="1044469"/>
            <a:chOff x="7181747" y="869363"/>
            <a:chExt cx="1565300" cy="1586375"/>
          </a:xfrm>
        </p:grpSpPr>
        <p:pic>
          <p:nvPicPr>
            <p:cNvPr id="204" name="Google Shape;204;p33"/>
            <p:cNvPicPr preferRelativeResize="0"/>
            <p:nvPr/>
          </p:nvPicPr>
          <p:blipFill rotWithShape="1">
            <a:blip r:embed="rId3">
              <a:alphaModFix/>
            </a:blip>
            <a:srcRect b="0" l="0" r="0" t="0"/>
            <a:stretch/>
          </p:blipFill>
          <p:spPr>
            <a:xfrm flipH="1">
              <a:off x="7181747" y="869363"/>
              <a:ext cx="1565300" cy="1586375"/>
            </a:xfrm>
            <a:prstGeom prst="rect">
              <a:avLst/>
            </a:prstGeom>
            <a:noFill/>
            <a:ln>
              <a:noFill/>
            </a:ln>
          </p:spPr>
        </p:pic>
        <p:pic>
          <p:nvPicPr>
            <p:cNvPr id="205" name="Google Shape;205;p33"/>
            <p:cNvPicPr preferRelativeResize="0"/>
            <p:nvPr/>
          </p:nvPicPr>
          <p:blipFill rotWithShape="1">
            <a:blip r:embed="rId4">
              <a:alphaModFix/>
            </a:blip>
            <a:srcRect b="0" l="0" r="0" t="0"/>
            <a:stretch/>
          </p:blipFill>
          <p:spPr>
            <a:xfrm>
              <a:off x="7612725" y="1414312"/>
              <a:ext cx="703325" cy="496475"/>
            </a:xfrm>
            <a:prstGeom prst="rect">
              <a:avLst/>
            </a:prstGeom>
            <a:noFill/>
            <a:ln>
              <a:noFill/>
            </a:ln>
          </p:spPr>
        </p:pic>
      </p:grpSp>
      <p:pic>
        <p:nvPicPr>
          <p:cNvPr id="206" name="Google Shape;206;p33"/>
          <p:cNvPicPr preferRelativeResize="0"/>
          <p:nvPr/>
        </p:nvPicPr>
        <p:blipFill rotWithShape="1">
          <a:blip r:embed="rId5">
            <a:alphaModFix/>
          </a:blip>
          <a:srcRect b="0" l="0" r="0" t="0"/>
          <a:stretch/>
        </p:blipFill>
        <p:spPr>
          <a:xfrm>
            <a:off x="1060825" y="1974525"/>
            <a:ext cx="6913601" cy="2664925"/>
          </a:xfrm>
          <a:prstGeom prst="rect">
            <a:avLst/>
          </a:prstGeom>
          <a:noFill/>
          <a:ln>
            <a:noFill/>
          </a:ln>
        </p:spPr>
      </p:pic>
      <p:pic>
        <p:nvPicPr>
          <p:cNvPr id="207" name="Google Shape;207;p33"/>
          <p:cNvPicPr preferRelativeResize="0"/>
          <p:nvPr/>
        </p:nvPicPr>
        <p:blipFill rotWithShape="1">
          <a:blip r:embed="rId6">
            <a:alphaModFix/>
          </a:blip>
          <a:srcRect b="6209" l="59770" r="4450" t="9974"/>
          <a:stretch/>
        </p:blipFill>
        <p:spPr>
          <a:xfrm>
            <a:off x="317625" y="2463375"/>
            <a:ext cx="787901" cy="1411251"/>
          </a:xfrm>
          <a:prstGeom prst="rect">
            <a:avLst/>
          </a:prstGeom>
          <a:noFill/>
          <a:ln>
            <a:noFill/>
          </a:ln>
        </p:spPr>
      </p:pic>
      <p:sp>
        <p:nvSpPr>
          <p:cNvPr id="208" name="Google Shape;208;p33"/>
          <p:cNvSpPr txBox="1"/>
          <p:nvPr/>
        </p:nvSpPr>
        <p:spPr>
          <a:xfrm>
            <a:off x="6664825" y="2629650"/>
            <a:ext cx="2232300" cy="4830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3068AA"/>
                </a:solidFill>
                <a:latin typeface="Arial"/>
                <a:ea typeface="Arial"/>
                <a:cs typeface="Arial"/>
                <a:sym typeface="Arial"/>
              </a:rPr>
              <a:t>do nothing</a:t>
            </a:r>
            <a:r>
              <a:rPr b="0" i="0" lang="zh-TW" sz="1800" u="none" cap="none" strike="noStrike">
                <a:solidFill>
                  <a:srgbClr val="000000"/>
                </a:solidFill>
                <a:latin typeface="Arial"/>
                <a:ea typeface="Arial"/>
                <a:cs typeface="Arial"/>
                <a:sym typeface="Arial"/>
              </a:rPr>
              <a:t> or </a:t>
            </a:r>
            <a:r>
              <a:rPr b="1" i="0" lang="zh-TW" sz="1800" u="none" cap="none" strike="noStrike">
                <a:solidFill>
                  <a:srgbClr val="3068AA"/>
                </a:solidFill>
                <a:latin typeface="Arial"/>
                <a:ea typeface="Arial"/>
                <a:cs typeface="Arial"/>
                <a:sym typeface="Arial"/>
              </a:rPr>
              <a:t>flap</a:t>
            </a:r>
            <a:endParaRPr b="1" i="0" sz="1800" u="none" cap="none" strike="noStrike">
              <a:solidFill>
                <a:srgbClr val="3068AA"/>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Game Environment</a:t>
            </a:r>
            <a:endParaRPr b="0" i="0" sz="3000" u="none" cap="none" strike="noStrike">
              <a:solidFill>
                <a:srgbClr val="1A1A1A"/>
              </a:solidFill>
              <a:latin typeface="Arial"/>
              <a:ea typeface="Arial"/>
              <a:cs typeface="Arial"/>
              <a:sym typeface="Arial"/>
            </a:endParaRPr>
          </a:p>
        </p:txBody>
      </p:sp>
      <p:pic>
        <p:nvPicPr>
          <p:cNvPr id="214" name="Google Shape;214;p34"/>
          <p:cNvPicPr preferRelativeResize="0"/>
          <p:nvPr/>
        </p:nvPicPr>
        <p:blipFill rotWithShape="1">
          <a:blip r:embed="rId3">
            <a:alphaModFix/>
          </a:blip>
          <a:srcRect b="0" l="0" r="0" t="0"/>
          <a:stretch/>
        </p:blipFill>
        <p:spPr>
          <a:xfrm>
            <a:off x="152400" y="826024"/>
            <a:ext cx="8839200" cy="1756435"/>
          </a:xfrm>
          <a:prstGeom prst="rect">
            <a:avLst/>
          </a:prstGeom>
          <a:noFill/>
          <a:ln>
            <a:noFill/>
          </a:ln>
        </p:spPr>
      </p:pic>
      <p:grpSp>
        <p:nvGrpSpPr>
          <p:cNvPr id="215" name="Google Shape;215;p34"/>
          <p:cNvGrpSpPr/>
          <p:nvPr/>
        </p:nvGrpSpPr>
        <p:grpSpPr>
          <a:xfrm>
            <a:off x="3591050" y="2624300"/>
            <a:ext cx="6439750" cy="2525700"/>
            <a:chOff x="3591050" y="2624300"/>
            <a:chExt cx="6439750" cy="2525700"/>
          </a:xfrm>
        </p:grpSpPr>
        <p:grpSp>
          <p:nvGrpSpPr>
            <p:cNvPr id="216" name="Google Shape;216;p34"/>
            <p:cNvGrpSpPr/>
            <p:nvPr/>
          </p:nvGrpSpPr>
          <p:grpSpPr>
            <a:xfrm>
              <a:off x="3591050" y="2624300"/>
              <a:ext cx="3026400" cy="2525700"/>
              <a:chOff x="1076450" y="2624300"/>
              <a:chExt cx="3026400" cy="2525700"/>
            </a:xfrm>
          </p:grpSpPr>
          <p:pic>
            <p:nvPicPr>
              <p:cNvPr id="217" name="Google Shape;217;p34"/>
              <p:cNvPicPr preferRelativeResize="0"/>
              <p:nvPr/>
            </p:nvPicPr>
            <p:blipFill rotWithShape="1">
              <a:blip r:embed="rId4">
                <a:alphaModFix/>
              </a:blip>
              <a:srcRect b="10997" l="9599" r="2971" t="5369"/>
              <a:stretch/>
            </p:blipFill>
            <p:spPr>
              <a:xfrm flipH="1" rot="-5400000">
                <a:off x="1262800" y="3078675"/>
                <a:ext cx="2085600" cy="1176850"/>
              </a:xfrm>
              <a:prstGeom prst="rect">
                <a:avLst/>
              </a:prstGeom>
              <a:noFill/>
              <a:ln>
                <a:noFill/>
              </a:ln>
            </p:spPr>
          </p:pic>
          <p:sp>
            <p:nvSpPr>
              <p:cNvPr id="218" name="Google Shape;218;p34"/>
              <p:cNvSpPr txBox="1"/>
              <p:nvPr/>
            </p:nvSpPr>
            <p:spPr>
              <a:xfrm>
                <a:off x="1076450" y="2844075"/>
                <a:ext cx="3026400" cy="5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3068AA"/>
                    </a:solidFill>
                    <a:latin typeface="Arial"/>
                    <a:ea typeface="Arial"/>
                    <a:cs typeface="Arial"/>
                    <a:sym typeface="Arial"/>
                  </a:rPr>
                  <a:t>x_t</a:t>
                </a:r>
                <a:r>
                  <a:rPr b="1" i="0" lang="zh-TW" sz="2000" u="none" cap="none" strike="noStrike">
                    <a:solidFill>
                      <a:srgbClr val="000000"/>
                    </a:solidFill>
                    <a:latin typeface="Arial"/>
                    <a:ea typeface="Arial"/>
                    <a:cs typeface="Arial"/>
                    <a:sym typeface="Arial"/>
                  </a:rPr>
                  <a:t>:</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 name="Google Shape;219;p34"/>
              <p:cNvSpPr txBox="1"/>
              <p:nvPr/>
            </p:nvSpPr>
            <p:spPr>
              <a:xfrm>
                <a:off x="1701050" y="4709900"/>
                <a:ext cx="1320000" cy="4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zh-TW" sz="1400" u="none" cap="none" strike="noStrike">
                    <a:solidFill>
                      <a:schemeClr val="dk1"/>
                    </a:solidFill>
                    <a:latin typeface="Arial"/>
                    <a:ea typeface="Arial"/>
                    <a:cs typeface="Arial"/>
                    <a:sym typeface="Arial"/>
                  </a:rPr>
                  <a:t>(288, 512, 3)</a:t>
                </a:r>
                <a:endParaRPr b="0" i="0" sz="1400" u="none" cap="none" strike="noStrike">
                  <a:solidFill>
                    <a:srgbClr val="000000"/>
                  </a:solidFill>
                  <a:latin typeface="Arial"/>
                  <a:ea typeface="Arial"/>
                  <a:cs typeface="Arial"/>
                  <a:sym typeface="Arial"/>
                </a:endParaRPr>
              </a:p>
            </p:txBody>
          </p:sp>
        </p:grpSp>
        <p:sp>
          <p:nvSpPr>
            <p:cNvPr id="220" name="Google Shape;220;p34"/>
            <p:cNvSpPr txBox="1"/>
            <p:nvPr/>
          </p:nvSpPr>
          <p:spPr>
            <a:xfrm>
              <a:off x="5715975" y="2837600"/>
              <a:ext cx="3026400" cy="16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3068AA"/>
                  </a:solidFill>
                  <a:latin typeface="Arial"/>
                  <a:ea typeface="Arial"/>
                  <a:cs typeface="Arial"/>
                  <a:sym typeface="Arial"/>
                </a:rPr>
                <a:t>reward</a:t>
              </a:r>
              <a:r>
                <a:rPr b="1" i="0" lang="zh-TW" sz="2000" u="none" cap="none" strike="noStrike">
                  <a:solidFill>
                    <a:srgbClr val="000000"/>
                  </a:solidFill>
                  <a:latin typeface="Arial"/>
                  <a:ea typeface="Arial"/>
                  <a:cs typeface="Arial"/>
                  <a:sym typeface="Arial"/>
                </a:rPr>
                <a:t>:</a:t>
              </a:r>
              <a:endParaRPr b="1" i="0" sz="20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zh-TW" sz="2000" u="none" cap="none" strike="noStrike">
                  <a:solidFill>
                    <a:srgbClr val="000000"/>
                  </a:solidFill>
                  <a:latin typeface="Arial"/>
                  <a:ea typeface="Arial"/>
                  <a:cs typeface="Arial"/>
                  <a:sym typeface="Arial"/>
                </a:rPr>
                <a:t>0.1</a:t>
              </a:r>
              <a:endParaRPr b="1" i="0" sz="20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zh-TW" sz="2000" u="none" cap="none" strike="noStrike">
                  <a:solidFill>
                    <a:srgbClr val="000000"/>
                  </a:solidFill>
                  <a:latin typeface="Arial"/>
                  <a:ea typeface="Arial"/>
                  <a:cs typeface="Arial"/>
                  <a:sym typeface="Arial"/>
                </a:rPr>
                <a:t>1</a:t>
              </a:r>
              <a:endParaRPr b="1" i="0" sz="20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zh-TW" sz="2000" u="none" cap="none" strike="noStrike">
                  <a:solidFill>
                    <a:srgbClr val="000000"/>
                  </a:solidFill>
                  <a:latin typeface="Arial"/>
                  <a:ea typeface="Arial"/>
                  <a:cs typeface="Arial"/>
                  <a:sym typeface="Arial"/>
                </a:rPr>
                <a:t>-1</a:t>
              </a:r>
              <a:endParaRPr b="1" i="0" sz="2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zh-TW"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p:txBody>
        </p:sp>
        <p:sp>
          <p:nvSpPr>
            <p:cNvPr id="221" name="Google Shape;221;p34"/>
            <p:cNvSpPr txBox="1"/>
            <p:nvPr/>
          </p:nvSpPr>
          <p:spPr>
            <a:xfrm>
              <a:off x="7004400" y="2837600"/>
              <a:ext cx="3026400" cy="16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3068AA"/>
                  </a:solidFill>
                  <a:latin typeface="Arial"/>
                  <a:ea typeface="Arial"/>
                  <a:cs typeface="Arial"/>
                  <a:sym typeface="Arial"/>
                </a:rPr>
                <a:t>terminal</a:t>
              </a:r>
              <a:r>
                <a:rPr b="1" i="0" lang="zh-TW" sz="2000" u="none" cap="none" strike="noStrike">
                  <a:solidFill>
                    <a:srgbClr val="000000"/>
                  </a:solidFill>
                  <a:latin typeface="Arial"/>
                  <a:ea typeface="Arial"/>
                  <a:cs typeface="Arial"/>
                  <a:sym typeface="Arial"/>
                </a:rPr>
                <a:t>:</a:t>
              </a:r>
              <a:endParaRPr b="1" i="0" sz="20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zh-TW" sz="2000" u="none" cap="none" strike="noStrike">
                  <a:solidFill>
                    <a:srgbClr val="000000"/>
                  </a:solidFill>
                  <a:latin typeface="Arial"/>
                  <a:ea typeface="Arial"/>
                  <a:cs typeface="Arial"/>
                  <a:sym typeface="Arial"/>
                </a:rPr>
                <a:t>True</a:t>
              </a:r>
              <a:endParaRPr b="1" i="0" sz="20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zh-TW" sz="2000" u="none" cap="none" strike="noStrike">
                  <a:solidFill>
                    <a:srgbClr val="000000"/>
                  </a:solidFill>
                  <a:latin typeface="Arial"/>
                  <a:ea typeface="Arial"/>
                  <a:cs typeface="Arial"/>
                  <a:sym typeface="Arial"/>
                </a:rPr>
                <a:t>False</a:t>
              </a:r>
              <a:endParaRPr b="1" i="0" sz="2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zh-TW"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p:txBody>
        </p:sp>
      </p:grpSp>
      <p:sp>
        <p:nvSpPr>
          <p:cNvPr id="222" name="Google Shape;222;p34"/>
          <p:cNvSpPr txBox="1"/>
          <p:nvPr/>
        </p:nvSpPr>
        <p:spPr>
          <a:xfrm>
            <a:off x="327575" y="2844175"/>
            <a:ext cx="3026400" cy="16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D66962"/>
                </a:solidFill>
                <a:latin typeface="Arial"/>
                <a:ea typeface="Arial"/>
                <a:cs typeface="Arial"/>
                <a:sym typeface="Arial"/>
              </a:rPr>
              <a:t>action</a:t>
            </a:r>
            <a:r>
              <a:rPr b="1" i="0" lang="zh-TW" sz="2000" u="none" cap="none" strike="noStrike">
                <a:solidFill>
                  <a:srgbClr val="000000"/>
                </a:solidFill>
                <a:latin typeface="Arial"/>
                <a:ea typeface="Arial"/>
                <a:cs typeface="Arial"/>
                <a:sym typeface="Arial"/>
              </a:rPr>
              <a:t>:</a:t>
            </a:r>
            <a:endParaRPr b="1" i="0" sz="20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zh-TW" sz="2000" u="none" cap="none" strike="noStrike">
                <a:solidFill>
                  <a:srgbClr val="000000"/>
                </a:solidFill>
                <a:latin typeface="Arial"/>
                <a:ea typeface="Arial"/>
                <a:cs typeface="Arial"/>
                <a:sym typeface="Arial"/>
              </a:rPr>
              <a:t>[1, 0]: do nothing</a:t>
            </a:r>
            <a:endParaRPr b="1" i="0" sz="20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zh-TW" sz="2000" u="none" cap="none" strike="noStrike">
                <a:solidFill>
                  <a:srgbClr val="000000"/>
                </a:solidFill>
                <a:latin typeface="Arial"/>
                <a:ea typeface="Arial"/>
                <a:cs typeface="Arial"/>
                <a:sym typeface="Arial"/>
              </a:rPr>
              <a:t>[0, 1]: flap</a:t>
            </a:r>
            <a:endParaRPr b="1" i="0" sz="2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zh-TW"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p:nvPr/>
        </p:nvSpPr>
        <p:spPr>
          <a:xfrm>
            <a:off x="568825" y="2221600"/>
            <a:ext cx="7963200" cy="2479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Preprocess Image</a:t>
            </a:r>
            <a:endParaRPr b="0" i="0" sz="3000" u="none" cap="none" strike="noStrike">
              <a:solidFill>
                <a:srgbClr val="1A1A1A"/>
              </a:solidFill>
              <a:latin typeface="Arial"/>
              <a:ea typeface="Arial"/>
              <a:cs typeface="Arial"/>
              <a:sym typeface="Arial"/>
            </a:endParaRPr>
          </a:p>
        </p:txBody>
      </p:sp>
      <p:pic>
        <p:nvPicPr>
          <p:cNvPr id="229" name="Google Shape;229;p35"/>
          <p:cNvPicPr preferRelativeResize="0"/>
          <p:nvPr/>
        </p:nvPicPr>
        <p:blipFill rotWithShape="1">
          <a:blip r:embed="rId3">
            <a:alphaModFix/>
          </a:blip>
          <a:srcRect b="0" l="0" r="0" t="0"/>
          <a:stretch/>
        </p:blipFill>
        <p:spPr>
          <a:xfrm>
            <a:off x="152400" y="980624"/>
            <a:ext cx="8839200" cy="1110872"/>
          </a:xfrm>
          <a:prstGeom prst="rect">
            <a:avLst/>
          </a:prstGeom>
          <a:noFill/>
          <a:ln>
            <a:noFill/>
          </a:ln>
        </p:spPr>
      </p:pic>
      <p:pic>
        <p:nvPicPr>
          <p:cNvPr id="230" name="Google Shape;230;p35"/>
          <p:cNvPicPr preferRelativeResize="0"/>
          <p:nvPr/>
        </p:nvPicPr>
        <p:blipFill rotWithShape="1">
          <a:blip r:embed="rId4">
            <a:alphaModFix/>
          </a:blip>
          <a:srcRect b="9845" l="11142" r="4567" t="4309"/>
          <a:stretch/>
        </p:blipFill>
        <p:spPr>
          <a:xfrm flipH="1" rot="-5400000">
            <a:off x="3176787" y="2430888"/>
            <a:ext cx="2039150" cy="2060625"/>
          </a:xfrm>
          <a:prstGeom prst="rect">
            <a:avLst/>
          </a:prstGeom>
          <a:noFill/>
          <a:ln>
            <a:noFill/>
          </a:ln>
        </p:spPr>
      </p:pic>
      <p:pic>
        <p:nvPicPr>
          <p:cNvPr id="231" name="Google Shape;231;p35"/>
          <p:cNvPicPr preferRelativeResize="0"/>
          <p:nvPr/>
        </p:nvPicPr>
        <p:blipFill rotWithShape="1">
          <a:blip r:embed="rId5">
            <a:alphaModFix/>
          </a:blip>
          <a:srcRect b="10227" l="11592" r="5011" t="4816"/>
          <a:stretch/>
        </p:blipFill>
        <p:spPr>
          <a:xfrm flipH="1" rot="-5400000">
            <a:off x="6334650" y="2431600"/>
            <a:ext cx="2037600" cy="2059200"/>
          </a:xfrm>
          <a:prstGeom prst="rect">
            <a:avLst/>
          </a:prstGeom>
          <a:noFill/>
          <a:ln>
            <a:noFill/>
          </a:ln>
        </p:spPr>
      </p:pic>
      <p:pic>
        <p:nvPicPr>
          <p:cNvPr id="232" name="Google Shape;232;p35"/>
          <p:cNvPicPr preferRelativeResize="0"/>
          <p:nvPr/>
        </p:nvPicPr>
        <p:blipFill rotWithShape="1">
          <a:blip r:embed="rId6">
            <a:alphaModFix/>
          </a:blip>
          <a:srcRect b="12233" l="9273" r="3731" t="5541"/>
          <a:stretch/>
        </p:blipFill>
        <p:spPr>
          <a:xfrm flipH="1" rot="-5400000">
            <a:off x="255088" y="2803112"/>
            <a:ext cx="2328950" cy="1298625"/>
          </a:xfrm>
          <a:prstGeom prst="rect">
            <a:avLst/>
          </a:prstGeom>
          <a:noFill/>
          <a:ln>
            <a:noFill/>
          </a:ln>
        </p:spPr>
      </p:pic>
      <p:sp>
        <p:nvSpPr>
          <p:cNvPr id="233" name="Google Shape;233;p35"/>
          <p:cNvSpPr/>
          <p:nvPr/>
        </p:nvSpPr>
        <p:spPr>
          <a:xfrm>
            <a:off x="2253800" y="3263725"/>
            <a:ext cx="717900" cy="39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5"/>
          <p:cNvSpPr/>
          <p:nvPr/>
        </p:nvSpPr>
        <p:spPr>
          <a:xfrm>
            <a:off x="5464925" y="3263725"/>
            <a:ext cx="717900" cy="397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5"/>
          <p:cNvSpPr txBox="1"/>
          <p:nvPr/>
        </p:nvSpPr>
        <p:spPr>
          <a:xfrm>
            <a:off x="759563" y="4235900"/>
            <a:ext cx="1320000" cy="4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1"/>
                </a:solidFill>
                <a:latin typeface="Arial"/>
                <a:ea typeface="Arial"/>
                <a:cs typeface="Arial"/>
                <a:sym typeface="Arial"/>
              </a:rPr>
              <a:t>(288, 512, 3)</a:t>
            </a:r>
            <a:endParaRPr b="0" i="0" sz="1400" u="none" cap="none" strike="noStrike">
              <a:solidFill>
                <a:srgbClr val="000000"/>
              </a:solidFill>
              <a:latin typeface="Arial"/>
              <a:ea typeface="Arial"/>
              <a:cs typeface="Arial"/>
              <a:sym typeface="Arial"/>
            </a:endParaRPr>
          </a:p>
        </p:txBody>
      </p:sp>
      <p:sp>
        <p:nvSpPr>
          <p:cNvPr id="236" name="Google Shape;236;p35"/>
          <p:cNvSpPr txBox="1"/>
          <p:nvPr/>
        </p:nvSpPr>
        <p:spPr>
          <a:xfrm>
            <a:off x="3536350" y="4116775"/>
            <a:ext cx="13200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chemeClr val="dk1"/>
                </a:solidFill>
                <a:latin typeface="Arial"/>
                <a:ea typeface="Arial"/>
                <a:cs typeface="Arial"/>
                <a:sym typeface="Arial"/>
              </a:rPr>
              <a:t>(80, 80)</a:t>
            </a:r>
            <a:endParaRPr b="0" i="0" sz="1400" u="none" cap="none" strike="noStrike">
              <a:solidFill>
                <a:srgbClr val="000000"/>
              </a:solidFill>
              <a:latin typeface="Arial"/>
              <a:ea typeface="Arial"/>
              <a:cs typeface="Arial"/>
              <a:sym typeface="Arial"/>
            </a:endParaRPr>
          </a:p>
        </p:txBody>
      </p:sp>
      <p:sp>
        <p:nvSpPr>
          <p:cNvPr id="237" name="Google Shape;237;p35"/>
          <p:cNvSpPr txBox="1"/>
          <p:nvPr/>
        </p:nvSpPr>
        <p:spPr>
          <a:xfrm>
            <a:off x="6693450" y="4116775"/>
            <a:ext cx="13200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chemeClr val="dk1"/>
                </a:solidFill>
                <a:latin typeface="Arial"/>
                <a:ea typeface="Arial"/>
                <a:cs typeface="Arial"/>
                <a:sym typeface="Arial"/>
              </a:rPr>
              <a:t>(80, 80)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Networks</a:t>
            </a:r>
            <a:endParaRPr b="0" i="0" sz="3000" u="none" cap="none" strike="noStrike">
              <a:solidFill>
                <a:srgbClr val="1A1A1A"/>
              </a:solidFill>
              <a:latin typeface="Arial"/>
              <a:ea typeface="Arial"/>
              <a:cs typeface="Arial"/>
              <a:sym typeface="Arial"/>
            </a:endParaRPr>
          </a:p>
        </p:txBody>
      </p:sp>
      <p:pic>
        <p:nvPicPr>
          <p:cNvPr id="243" name="Google Shape;243;p36"/>
          <p:cNvPicPr preferRelativeResize="0"/>
          <p:nvPr/>
        </p:nvPicPr>
        <p:blipFill rotWithShape="1">
          <a:blip r:embed="rId3">
            <a:alphaModFix/>
          </a:blip>
          <a:srcRect b="0" l="0" r="0" t="0"/>
          <a:stretch/>
        </p:blipFill>
        <p:spPr>
          <a:xfrm>
            <a:off x="981625" y="795975"/>
            <a:ext cx="7202226" cy="4347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Networks</a:t>
            </a:r>
            <a:endParaRPr b="0" i="0" sz="3000" u="none" cap="none" strike="noStrike">
              <a:solidFill>
                <a:srgbClr val="1A1A1A"/>
              </a:solidFill>
              <a:latin typeface="Arial"/>
              <a:ea typeface="Arial"/>
              <a:cs typeface="Arial"/>
              <a:sym typeface="Arial"/>
            </a:endParaRPr>
          </a:p>
        </p:txBody>
      </p:sp>
      <p:grpSp>
        <p:nvGrpSpPr>
          <p:cNvPr id="249" name="Google Shape;249;p37"/>
          <p:cNvGrpSpPr/>
          <p:nvPr/>
        </p:nvGrpSpPr>
        <p:grpSpPr>
          <a:xfrm>
            <a:off x="1729925" y="1097100"/>
            <a:ext cx="5100352" cy="2949300"/>
            <a:chOff x="1475650" y="1097100"/>
            <a:chExt cx="5100352" cy="2949300"/>
          </a:xfrm>
        </p:grpSpPr>
        <p:sp>
          <p:nvSpPr>
            <p:cNvPr id="250" name="Google Shape;250;p37"/>
            <p:cNvSpPr/>
            <p:nvPr/>
          </p:nvSpPr>
          <p:spPr>
            <a:xfrm>
              <a:off x="1475650" y="1097100"/>
              <a:ext cx="767400" cy="2949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Conv</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Max pooling</a:t>
              </a:r>
              <a:endParaRPr b="0" i="0" sz="1400" u="none" cap="none" strike="noStrike">
                <a:solidFill>
                  <a:srgbClr val="000000"/>
                </a:solidFill>
                <a:latin typeface="Arial"/>
                <a:ea typeface="Arial"/>
                <a:cs typeface="Arial"/>
                <a:sym typeface="Arial"/>
              </a:endParaRPr>
            </a:p>
          </p:txBody>
        </p:sp>
        <p:sp>
          <p:nvSpPr>
            <p:cNvPr id="251" name="Google Shape;251;p37"/>
            <p:cNvSpPr/>
            <p:nvPr/>
          </p:nvSpPr>
          <p:spPr>
            <a:xfrm>
              <a:off x="2597350" y="1097100"/>
              <a:ext cx="600900" cy="2949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Conv</a:t>
              </a:r>
              <a:endParaRPr b="0" i="0" sz="1400" u="none" cap="none" strike="noStrike">
                <a:solidFill>
                  <a:srgbClr val="000000"/>
                </a:solidFill>
                <a:latin typeface="Arial"/>
                <a:ea typeface="Arial"/>
                <a:cs typeface="Arial"/>
                <a:sym typeface="Arial"/>
              </a:endParaRPr>
            </a:p>
          </p:txBody>
        </p:sp>
        <p:sp>
          <p:nvSpPr>
            <p:cNvPr id="252" name="Google Shape;252;p37"/>
            <p:cNvSpPr/>
            <p:nvPr/>
          </p:nvSpPr>
          <p:spPr>
            <a:xfrm>
              <a:off x="2310250" y="2373150"/>
              <a:ext cx="219900" cy="397200"/>
            </a:xfrm>
            <a:prstGeom prst="rightArrow">
              <a:avLst>
                <a:gd fmla="val 56759" name="adj1"/>
                <a:gd fmla="val 51193"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3" name="Google Shape;253;p37"/>
            <p:cNvGrpSpPr/>
            <p:nvPr/>
          </p:nvGrpSpPr>
          <p:grpSpPr>
            <a:xfrm>
              <a:off x="3265438" y="1097100"/>
              <a:ext cx="916813" cy="2949300"/>
              <a:chOff x="2462650" y="1249500"/>
              <a:chExt cx="916813" cy="2949300"/>
            </a:xfrm>
          </p:grpSpPr>
          <p:sp>
            <p:nvSpPr>
              <p:cNvPr id="254" name="Google Shape;254;p37"/>
              <p:cNvSpPr/>
              <p:nvPr/>
            </p:nvSpPr>
            <p:spPr>
              <a:xfrm>
                <a:off x="2749763" y="1249500"/>
                <a:ext cx="629700" cy="2949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Conv</a:t>
                </a:r>
                <a:endParaRPr b="0" i="0" sz="1400" u="none" cap="none" strike="noStrike">
                  <a:solidFill>
                    <a:srgbClr val="000000"/>
                  </a:solidFill>
                  <a:latin typeface="Arial"/>
                  <a:ea typeface="Arial"/>
                  <a:cs typeface="Arial"/>
                  <a:sym typeface="Arial"/>
                </a:endParaRPr>
              </a:p>
            </p:txBody>
          </p:sp>
          <p:sp>
            <p:nvSpPr>
              <p:cNvPr id="255" name="Google Shape;255;p37"/>
              <p:cNvSpPr/>
              <p:nvPr/>
            </p:nvSpPr>
            <p:spPr>
              <a:xfrm>
                <a:off x="2462650" y="2525550"/>
                <a:ext cx="219900" cy="397200"/>
              </a:xfrm>
              <a:prstGeom prst="rightArrow">
                <a:avLst>
                  <a:gd fmla="val 56759" name="adj1"/>
                  <a:gd fmla="val 51193"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37"/>
            <p:cNvGrpSpPr/>
            <p:nvPr/>
          </p:nvGrpSpPr>
          <p:grpSpPr>
            <a:xfrm>
              <a:off x="4249450" y="1097100"/>
              <a:ext cx="1030800" cy="2949300"/>
              <a:chOff x="4461025" y="1097100"/>
              <a:chExt cx="1030800" cy="2949300"/>
            </a:xfrm>
          </p:grpSpPr>
          <p:sp>
            <p:nvSpPr>
              <p:cNvPr id="257" name="Google Shape;257;p37"/>
              <p:cNvSpPr/>
              <p:nvPr/>
            </p:nvSpPr>
            <p:spPr>
              <a:xfrm>
                <a:off x="4748125" y="1097100"/>
                <a:ext cx="743700" cy="2949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Flatten</a:t>
                </a:r>
                <a:endParaRPr b="0" i="0" sz="1400" u="none" cap="none" strike="noStrike">
                  <a:solidFill>
                    <a:srgbClr val="000000"/>
                  </a:solidFill>
                  <a:latin typeface="Arial"/>
                  <a:ea typeface="Arial"/>
                  <a:cs typeface="Arial"/>
                  <a:sym typeface="Arial"/>
                </a:endParaRPr>
              </a:p>
            </p:txBody>
          </p:sp>
          <p:sp>
            <p:nvSpPr>
              <p:cNvPr id="258" name="Google Shape;258;p37"/>
              <p:cNvSpPr/>
              <p:nvPr/>
            </p:nvSpPr>
            <p:spPr>
              <a:xfrm>
                <a:off x="4461025" y="2373150"/>
                <a:ext cx="219900" cy="397200"/>
              </a:xfrm>
              <a:prstGeom prst="rightArrow">
                <a:avLst>
                  <a:gd fmla="val 56759" name="adj1"/>
                  <a:gd fmla="val 51193"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37"/>
            <p:cNvGrpSpPr/>
            <p:nvPr/>
          </p:nvGrpSpPr>
          <p:grpSpPr>
            <a:xfrm>
              <a:off x="5324230" y="1097100"/>
              <a:ext cx="767386" cy="2949300"/>
              <a:chOff x="4394148" y="1097100"/>
              <a:chExt cx="673500" cy="2949300"/>
            </a:xfrm>
          </p:grpSpPr>
          <p:sp>
            <p:nvSpPr>
              <p:cNvPr id="260" name="Google Shape;260;p37"/>
              <p:cNvSpPr/>
              <p:nvPr/>
            </p:nvSpPr>
            <p:spPr>
              <a:xfrm>
                <a:off x="4681248" y="1097100"/>
                <a:ext cx="386400" cy="2949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FC</a:t>
                </a:r>
                <a:endParaRPr b="0" i="0" sz="1400" u="none" cap="none" strike="noStrike">
                  <a:solidFill>
                    <a:srgbClr val="000000"/>
                  </a:solidFill>
                  <a:latin typeface="Arial"/>
                  <a:ea typeface="Arial"/>
                  <a:cs typeface="Arial"/>
                  <a:sym typeface="Arial"/>
                </a:endParaRPr>
              </a:p>
            </p:txBody>
          </p:sp>
          <p:sp>
            <p:nvSpPr>
              <p:cNvPr id="261" name="Google Shape;261;p37"/>
              <p:cNvSpPr/>
              <p:nvPr/>
            </p:nvSpPr>
            <p:spPr>
              <a:xfrm>
                <a:off x="4394148" y="2373150"/>
                <a:ext cx="219900" cy="397200"/>
              </a:xfrm>
              <a:prstGeom prst="rightArrow">
                <a:avLst>
                  <a:gd fmla="val 56759" name="adj1"/>
                  <a:gd fmla="val 51193"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37"/>
            <p:cNvSpPr/>
            <p:nvPr/>
          </p:nvSpPr>
          <p:spPr>
            <a:xfrm>
              <a:off x="6135602" y="1097100"/>
              <a:ext cx="440400" cy="2949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FC</a:t>
              </a:r>
              <a:endParaRPr b="0" i="0" sz="1400" u="none" cap="none" strike="noStrike">
                <a:solidFill>
                  <a:srgbClr val="000000"/>
                </a:solidFill>
                <a:latin typeface="Arial"/>
                <a:ea typeface="Arial"/>
                <a:cs typeface="Arial"/>
                <a:sym typeface="Arial"/>
              </a:endParaRPr>
            </a:p>
          </p:txBody>
        </p:sp>
      </p:grpSp>
      <p:grpSp>
        <p:nvGrpSpPr>
          <p:cNvPr id="263" name="Google Shape;263;p37"/>
          <p:cNvGrpSpPr/>
          <p:nvPr/>
        </p:nvGrpSpPr>
        <p:grpSpPr>
          <a:xfrm>
            <a:off x="43475" y="1725850"/>
            <a:ext cx="1596588" cy="2029450"/>
            <a:chOff x="43475" y="1725850"/>
            <a:chExt cx="1596588" cy="2029450"/>
          </a:xfrm>
        </p:grpSpPr>
        <p:grpSp>
          <p:nvGrpSpPr>
            <p:cNvPr id="264" name="Google Shape;264;p37"/>
            <p:cNvGrpSpPr/>
            <p:nvPr/>
          </p:nvGrpSpPr>
          <p:grpSpPr>
            <a:xfrm>
              <a:off x="43475" y="1725850"/>
              <a:ext cx="1300200" cy="2029450"/>
              <a:chOff x="248475" y="1650725"/>
              <a:chExt cx="1300200" cy="2029450"/>
            </a:xfrm>
          </p:grpSpPr>
          <p:grpSp>
            <p:nvGrpSpPr>
              <p:cNvPr id="265" name="Google Shape;265;p37"/>
              <p:cNvGrpSpPr/>
              <p:nvPr/>
            </p:nvGrpSpPr>
            <p:grpSpPr>
              <a:xfrm>
                <a:off x="358125" y="1650725"/>
                <a:ext cx="1100675" cy="1670950"/>
                <a:chOff x="594250" y="1253625"/>
                <a:chExt cx="1100675" cy="1670950"/>
              </a:xfrm>
            </p:grpSpPr>
            <p:pic>
              <p:nvPicPr>
                <p:cNvPr id="266" name="Google Shape;266;p37"/>
                <p:cNvPicPr preferRelativeResize="0"/>
                <p:nvPr/>
              </p:nvPicPr>
              <p:blipFill rotWithShape="1">
                <a:blip r:embed="rId3">
                  <a:alphaModFix/>
                </a:blip>
                <a:srcRect b="12233" l="9273" r="3731" t="5541"/>
                <a:stretch/>
              </p:blipFill>
              <p:spPr>
                <a:xfrm flipH="1" rot="-5400000">
                  <a:off x="643288" y="1552312"/>
                  <a:ext cx="1350325" cy="752950"/>
                </a:xfrm>
                <a:prstGeom prst="rect">
                  <a:avLst/>
                </a:prstGeom>
                <a:noFill/>
                <a:ln>
                  <a:noFill/>
                </a:ln>
              </p:spPr>
            </p:pic>
            <p:pic>
              <p:nvPicPr>
                <p:cNvPr id="267" name="Google Shape;267;p37"/>
                <p:cNvPicPr preferRelativeResize="0"/>
                <p:nvPr/>
              </p:nvPicPr>
              <p:blipFill rotWithShape="1">
                <a:blip r:embed="rId3">
                  <a:alphaModFix/>
                </a:blip>
                <a:srcRect b="12233" l="9273" r="3731" t="5541"/>
                <a:stretch/>
              </p:blipFill>
              <p:spPr>
                <a:xfrm flipH="1" rot="-5400000">
                  <a:off x="527363" y="1644337"/>
                  <a:ext cx="1350325" cy="752950"/>
                </a:xfrm>
                <a:prstGeom prst="rect">
                  <a:avLst/>
                </a:prstGeom>
                <a:noFill/>
                <a:ln>
                  <a:noFill/>
                </a:ln>
              </p:spPr>
            </p:pic>
            <p:pic>
              <p:nvPicPr>
                <p:cNvPr id="268" name="Google Shape;268;p37"/>
                <p:cNvPicPr preferRelativeResize="0"/>
                <p:nvPr/>
              </p:nvPicPr>
              <p:blipFill rotWithShape="1">
                <a:blip r:embed="rId3">
                  <a:alphaModFix/>
                </a:blip>
                <a:srcRect b="12233" l="9273" r="3731" t="5541"/>
                <a:stretch/>
              </p:blipFill>
              <p:spPr>
                <a:xfrm flipH="1" rot="-5400000">
                  <a:off x="411438" y="1743087"/>
                  <a:ext cx="1350325" cy="752950"/>
                </a:xfrm>
                <a:prstGeom prst="rect">
                  <a:avLst/>
                </a:prstGeom>
                <a:noFill/>
                <a:ln>
                  <a:noFill/>
                </a:ln>
              </p:spPr>
            </p:pic>
            <p:pic>
              <p:nvPicPr>
                <p:cNvPr id="269" name="Google Shape;269;p37"/>
                <p:cNvPicPr preferRelativeResize="0"/>
                <p:nvPr/>
              </p:nvPicPr>
              <p:blipFill rotWithShape="1">
                <a:blip r:embed="rId3">
                  <a:alphaModFix/>
                </a:blip>
                <a:srcRect b="12233" l="9273" r="3731" t="5541"/>
                <a:stretch/>
              </p:blipFill>
              <p:spPr>
                <a:xfrm flipH="1" rot="-5400000">
                  <a:off x="295563" y="1872937"/>
                  <a:ext cx="1350325" cy="752950"/>
                </a:xfrm>
                <a:prstGeom prst="rect">
                  <a:avLst/>
                </a:prstGeom>
                <a:noFill/>
                <a:ln>
                  <a:noFill/>
                </a:ln>
              </p:spPr>
            </p:pic>
          </p:grpSp>
          <p:sp>
            <p:nvSpPr>
              <p:cNvPr id="270" name="Google Shape;270;p37"/>
              <p:cNvSpPr txBox="1"/>
              <p:nvPr/>
            </p:nvSpPr>
            <p:spPr>
              <a:xfrm>
                <a:off x="248475" y="3321675"/>
                <a:ext cx="1300200" cy="35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zh-TW" sz="2000" u="none" cap="none" strike="noStrike">
                    <a:solidFill>
                      <a:schemeClr val="dk1"/>
                    </a:solidFill>
                    <a:latin typeface="Arial"/>
                    <a:ea typeface="Arial"/>
                    <a:cs typeface="Arial"/>
                    <a:sym typeface="Arial"/>
                  </a:rPr>
                  <a:t>s</a:t>
                </a:r>
                <a:r>
                  <a:rPr b="0" i="0" lang="zh-TW" sz="1400" u="none" cap="none" strike="noStrike">
                    <a:solidFill>
                      <a:schemeClr val="dk1"/>
                    </a:solidFill>
                    <a:latin typeface="Arial"/>
                    <a:ea typeface="Arial"/>
                    <a:cs typeface="Arial"/>
                    <a:sym typeface="Arial"/>
                  </a:rPr>
                  <a:t>: (80, 80, 4)</a:t>
                </a:r>
                <a:endParaRPr b="0" i="0" sz="1400" u="none" cap="none" strike="noStrike">
                  <a:solidFill>
                    <a:srgbClr val="000000"/>
                  </a:solidFill>
                  <a:latin typeface="Arial"/>
                  <a:ea typeface="Arial"/>
                  <a:cs typeface="Arial"/>
                  <a:sym typeface="Arial"/>
                </a:endParaRPr>
              </a:p>
            </p:txBody>
          </p:sp>
        </p:grpSp>
        <p:sp>
          <p:nvSpPr>
            <p:cNvPr id="271" name="Google Shape;271;p37"/>
            <p:cNvSpPr/>
            <p:nvPr/>
          </p:nvSpPr>
          <p:spPr>
            <a:xfrm>
              <a:off x="1343663" y="2453700"/>
              <a:ext cx="296400" cy="2361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37"/>
          <p:cNvSpPr/>
          <p:nvPr/>
        </p:nvSpPr>
        <p:spPr>
          <a:xfrm>
            <a:off x="6875200" y="2337600"/>
            <a:ext cx="296400" cy="4683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7"/>
          <p:cNvSpPr txBox="1"/>
          <p:nvPr/>
        </p:nvSpPr>
        <p:spPr>
          <a:xfrm>
            <a:off x="7050100" y="1810500"/>
            <a:ext cx="2204700" cy="95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00"/>
                </a:solidFill>
                <a:latin typeface="Arial"/>
                <a:ea typeface="Arial"/>
                <a:cs typeface="Arial"/>
                <a:sym typeface="Arial"/>
              </a:rPr>
              <a:t>[ Q(s, do nothing),</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00"/>
                </a:solidFill>
                <a:latin typeface="Arial"/>
                <a:ea typeface="Arial"/>
                <a:cs typeface="Arial"/>
                <a:sym typeface="Arial"/>
              </a:rPr>
              <a:t>  Q(s, flap) ]</a:t>
            </a:r>
            <a:endParaRPr b="1"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Deep Q-Learning Algorithm</a:t>
            </a:r>
            <a:endParaRPr b="0" i="0" sz="3000" u="none" cap="none" strike="noStrike">
              <a:solidFill>
                <a:srgbClr val="1A1A1A"/>
              </a:solidFill>
              <a:latin typeface="Arial"/>
              <a:ea typeface="Arial"/>
              <a:cs typeface="Arial"/>
              <a:sym typeface="Arial"/>
            </a:endParaRPr>
          </a:p>
        </p:txBody>
      </p:sp>
      <p:pic>
        <p:nvPicPr>
          <p:cNvPr id="279" name="Google Shape;279;p38" title="2_DQN.mp4">
            <a:hlinkClick r:id="rId3"/>
          </p:cNvPr>
          <p:cNvPicPr preferRelativeResize="0"/>
          <p:nvPr/>
        </p:nvPicPr>
        <p:blipFill rotWithShape="1">
          <a:blip r:embed="rId4">
            <a:alphaModFix/>
          </a:blip>
          <a:srcRect b="0" l="0" r="0" t="0"/>
          <a:stretch/>
        </p:blipFill>
        <p:spPr>
          <a:xfrm>
            <a:off x="2286000" y="857238"/>
            <a:ext cx="4572000"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Deep Q-Learning Algorithm</a:t>
            </a:r>
            <a:endParaRPr b="0" i="0" sz="3000" u="none" cap="none" strike="noStrike">
              <a:solidFill>
                <a:srgbClr val="1A1A1A"/>
              </a:solidFill>
              <a:latin typeface="Arial"/>
              <a:ea typeface="Arial"/>
              <a:cs typeface="Arial"/>
              <a:sym typeface="Arial"/>
            </a:endParaRPr>
          </a:p>
        </p:txBody>
      </p:sp>
      <p:grpSp>
        <p:nvGrpSpPr>
          <p:cNvPr id="285" name="Google Shape;285;p39"/>
          <p:cNvGrpSpPr/>
          <p:nvPr/>
        </p:nvGrpSpPr>
        <p:grpSpPr>
          <a:xfrm>
            <a:off x="300525" y="784175"/>
            <a:ext cx="8435700" cy="3862800"/>
            <a:chOff x="300525" y="784175"/>
            <a:chExt cx="8435700" cy="3862800"/>
          </a:xfrm>
        </p:grpSpPr>
        <p:sp>
          <p:nvSpPr>
            <p:cNvPr id="286" name="Google Shape;286;p39"/>
            <p:cNvSpPr txBox="1"/>
            <p:nvPr/>
          </p:nvSpPr>
          <p:spPr>
            <a:xfrm>
              <a:off x="300525" y="784175"/>
              <a:ext cx="8435700" cy="3862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zh-TW" sz="2000" u="none" cap="none" strike="noStrike">
                  <a:solidFill>
                    <a:srgbClr val="434343"/>
                  </a:solidFill>
                  <a:latin typeface="Arial"/>
                  <a:ea typeface="Arial"/>
                  <a:cs typeface="Arial"/>
                  <a:sym typeface="Arial"/>
                </a:rPr>
                <a:t>Init </a:t>
              </a:r>
              <a:r>
                <a:rPr b="1" i="0" lang="zh-TW" sz="2000" u="none" cap="none" strike="noStrike">
                  <a:solidFill>
                    <a:srgbClr val="434343"/>
                  </a:solidFill>
                  <a:latin typeface="Arial"/>
                  <a:ea typeface="Arial"/>
                  <a:cs typeface="Arial"/>
                  <a:sym typeface="Arial"/>
                </a:rPr>
                <a:t>replay memory</a:t>
              </a:r>
              <a:r>
                <a:rPr b="0" i="0" lang="zh-TW" sz="2000" u="none" cap="none" strike="noStrike">
                  <a:solidFill>
                    <a:srgbClr val="434343"/>
                  </a:solidFill>
                  <a:latin typeface="Arial"/>
                  <a:ea typeface="Arial"/>
                  <a:cs typeface="Arial"/>
                  <a:sym typeface="Arial"/>
                </a:rPr>
                <a:t>, </a:t>
              </a:r>
              <a:r>
                <a:rPr b="1" i="0" lang="zh-TW" sz="2000" u="none" cap="none" strike="noStrike">
                  <a:solidFill>
                    <a:srgbClr val="434343"/>
                  </a:solidFill>
                  <a:latin typeface="Arial"/>
                  <a:ea typeface="Arial"/>
                  <a:cs typeface="Arial"/>
                  <a:sym typeface="Arial"/>
                </a:rPr>
                <a:t>Q_networks</a:t>
              </a:r>
              <a:r>
                <a:rPr b="0" i="0" lang="zh-TW" sz="2000" u="none" cap="none" strike="noStrike">
                  <a:solidFill>
                    <a:srgbClr val="434343"/>
                  </a:solidFill>
                  <a:latin typeface="Arial"/>
                  <a:ea typeface="Arial"/>
                  <a:cs typeface="Arial"/>
                  <a:sym typeface="Arial"/>
                </a:rPr>
                <a:t>, </a:t>
              </a:r>
              <a:r>
                <a:rPr b="1" i="0" lang="zh-TW" sz="2000" u="none" cap="none" strike="noStrike">
                  <a:solidFill>
                    <a:srgbClr val="434343"/>
                  </a:solidFill>
                  <a:latin typeface="Arial"/>
                  <a:ea typeface="Arial"/>
                  <a:cs typeface="Arial"/>
                  <a:sym typeface="Arial"/>
                </a:rPr>
                <a:t>Q_target_networks</a:t>
              </a:r>
              <a:endParaRPr b="1" i="0" sz="20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zh-TW" sz="2000" u="none" cap="none" strike="noStrike">
                  <a:solidFill>
                    <a:srgbClr val="434343"/>
                  </a:solidFill>
                  <a:latin typeface="Arial"/>
                  <a:ea typeface="Arial"/>
                  <a:cs typeface="Arial"/>
                  <a:sym typeface="Arial"/>
                </a:rPr>
                <a:t>For t = 0, T:</a:t>
              </a:r>
              <a:endParaRPr b="0" i="0" sz="20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zh-TW" sz="2000" u="none" cap="none" strike="noStrike">
                  <a:solidFill>
                    <a:srgbClr val="434343"/>
                  </a:solidFill>
                  <a:latin typeface="Arial"/>
                  <a:ea typeface="Arial"/>
                  <a:cs typeface="Arial"/>
                  <a:sym typeface="Arial"/>
                </a:rPr>
                <a:t>	With probability </a:t>
              </a:r>
              <a:r>
                <a:rPr b="1" i="0" lang="zh-TW" sz="2000" u="none" cap="none" strike="noStrike">
                  <a:solidFill>
                    <a:srgbClr val="434343"/>
                  </a:solidFill>
                  <a:latin typeface="Arial"/>
                  <a:ea typeface="Arial"/>
                  <a:cs typeface="Arial"/>
                  <a:sym typeface="Arial"/>
                </a:rPr>
                <a:t>ε</a:t>
              </a:r>
              <a:r>
                <a:rPr b="0" i="0" lang="zh-TW" sz="2000" u="none" cap="none" strike="noStrike">
                  <a:solidFill>
                    <a:srgbClr val="434343"/>
                  </a:solidFill>
                  <a:latin typeface="Arial"/>
                  <a:ea typeface="Arial"/>
                  <a:cs typeface="Arial"/>
                  <a:sym typeface="Arial"/>
                </a:rPr>
                <a:t> select a</a:t>
              </a:r>
              <a:r>
                <a:rPr b="0" baseline="-25000" i="0" lang="zh-TW" sz="2000" u="none" cap="none" strike="noStrike">
                  <a:solidFill>
                    <a:srgbClr val="434343"/>
                  </a:solidFill>
                  <a:latin typeface="Arial"/>
                  <a:ea typeface="Arial"/>
                  <a:cs typeface="Arial"/>
                  <a:sym typeface="Arial"/>
                </a:rPr>
                <a:t>t</a:t>
              </a:r>
              <a:r>
                <a:rPr b="0" i="0" lang="zh-TW" sz="2000" u="none" cap="none" strike="noStrike">
                  <a:solidFill>
                    <a:srgbClr val="434343"/>
                  </a:solidFill>
                  <a:latin typeface="Arial"/>
                  <a:ea typeface="Arial"/>
                  <a:cs typeface="Arial"/>
                  <a:sym typeface="Arial"/>
                </a:rPr>
                <a:t> = </a:t>
              </a:r>
              <a:r>
                <a:rPr b="1" i="0" lang="zh-TW" sz="2000" u="none" cap="none" strike="noStrike">
                  <a:solidFill>
                    <a:srgbClr val="434343"/>
                  </a:solidFill>
                  <a:latin typeface="Arial"/>
                  <a:ea typeface="Arial"/>
                  <a:cs typeface="Arial"/>
                  <a:sym typeface="Arial"/>
                </a:rPr>
                <a:t>random action</a:t>
              </a:r>
              <a:r>
                <a:rPr b="0" i="0" lang="zh-TW" sz="2000" u="none" cap="none" strike="noStrike">
                  <a:solidFill>
                    <a:srgbClr val="434343"/>
                  </a:solidFill>
                  <a:latin typeface="Arial"/>
                  <a:ea typeface="Arial"/>
                  <a:cs typeface="Arial"/>
                  <a:sym typeface="Arial"/>
                </a:rPr>
                <a:t> or </a:t>
              </a:r>
              <a:r>
                <a:rPr b="1" i="0" lang="zh-TW" sz="2000" u="none" cap="none" strike="noStrike">
                  <a:solidFill>
                    <a:srgbClr val="434343"/>
                  </a:solidFill>
                  <a:latin typeface="Arial"/>
                  <a:ea typeface="Arial"/>
                  <a:cs typeface="Arial"/>
                  <a:sym typeface="Arial"/>
                </a:rPr>
                <a:t>argmax</a:t>
              </a:r>
              <a:r>
                <a:rPr b="1" baseline="-25000" i="0" lang="zh-TW" sz="2000" u="none" cap="none" strike="noStrike">
                  <a:solidFill>
                    <a:srgbClr val="434343"/>
                  </a:solidFill>
                  <a:latin typeface="Arial"/>
                  <a:ea typeface="Arial"/>
                  <a:cs typeface="Arial"/>
                  <a:sym typeface="Arial"/>
                </a:rPr>
                <a:t>a</a:t>
              </a:r>
              <a:r>
                <a:rPr b="1" i="0" lang="zh-TW" sz="2000" u="none" cap="none" strike="noStrike">
                  <a:solidFill>
                    <a:srgbClr val="434343"/>
                  </a:solidFill>
                  <a:latin typeface="Arial"/>
                  <a:ea typeface="Arial"/>
                  <a:cs typeface="Arial"/>
                  <a:sym typeface="Arial"/>
                </a:rPr>
                <a:t>Q(s, a)</a:t>
              </a:r>
              <a:endParaRPr b="1" i="0" sz="20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zh-TW" sz="2000" u="none" cap="none" strike="noStrike">
                  <a:solidFill>
                    <a:srgbClr val="434343"/>
                  </a:solidFill>
                  <a:latin typeface="Arial"/>
                  <a:ea typeface="Arial"/>
                  <a:cs typeface="Arial"/>
                  <a:sym typeface="Arial"/>
                </a:rPr>
                <a:t>	Execute </a:t>
              </a:r>
              <a:r>
                <a:rPr b="1" i="0" lang="zh-TW" sz="2000" u="none" cap="none" strike="noStrike">
                  <a:solidFill>
                    <a:srgbClr val="434343"/>
                  </a:solidFill>
                  <a:latin typeface="Arial"/>
                  <a:ea typeface="Arial"/>
                  <a:cs typeface="Arial"/>
                  <a:sym typeface="Arial"/>
                </a:rPr>
                <a:t>a</a:t>
              </a:r>
              <a:r>
                <a:rPr b="1" baseline="-25000" i="0" lang="zh-TW" sz="2000" u="none" cap="none" strike="noStrike">
                  <a:solidFill>
                    <a:srgbClr val="434343"/>
                  </a:solidFill>
                  <a:latin typeface="Arial"/>
                  <a:ea typeface="Arial"/>
                  <a:cs typeface="Arial"/>
                  <a:sym typeface="Arial"/>
                </a:rPr>
                <a:t>t</a:t>
              </a:r>
              <a:r>
                <a:rPr b="0" i="0" lang="zh-TW" sz="2000" u="none" cap="none" strike="noStrike">
                  <a:solidFill>
                    <a:srgbClr val="434343"/>
                  </a:solidFill>
                  <a:latin typeface="Arial"/>
                  <a:ea typeface="Arial"/>
                  <a:cs typeface="Arial"/>
                  <a:sym typeface="Arial"/>
                </a:rPr>
                <a:t> in environment and observe </a:t>
              </a:r>
              <a:r>
                <a:rPr b="1" i="0" lang="zh-TW" sz="2000" u="none" cap="none" strike="noStrike">
                  <a:solidFill>
                    <a:srgbClr val="434343"/>
                  </a:solidFill>
                  <a:latin typeface="Arial"/>
                  <a:ea typeface="Arial"/>
                  <a:cs typeface="Arial"/>
                  <a:sym typeface="Arial"/>
                </a:rPr>
                <a:t>s</a:t>
              </a:r>
              <a:r>
                <a:rPr b="1" baseline="-25000" i="0" lang="zh-TW" sz="2000" u="none" cap="none" strike="noStrike">
                  <a:solidFill>
                    <a:srgbClr val="434343"/>
                  </a:solidFill>
                  <a:latin typeface="Arial"/>
                  <a:ea typeface="Arial"/>
                  <a:cs typeface="Arial"/>
                  <a:sym typeface="Arial"/>
                </a:rPr>
                <a:t>t+1</a:t>
              </a:r>
              <a:r>
                <a:rPr b="0" i="0" lang="zh-TW" sz="2000" u="none" cap="none" strike="noStrike">
                  <a:solidFill>
                    <a:srgbClr val="434343"/>
                  </a:solidFill>
                  <a:latin typeface="Arial"/>
                  <a:ea typeface="Arial"/>
                  <a:cs typeface="Arial"/>
                  <a:sym typeface="Arial"/>
                </a:rPr>
                <a:t>,  </a:t>
              </a:r>
              <a:r>
                <a:rPr b="1" i="0" lang="zh-TW" sz="2000" u="none" cap="none" strike="noStrike">
                  <a:solidFill>
                    <a:srgbClr val="434343"/>
                  </a:solidFill>
                  <a:latin typeface="Arial"/>
                  <a:ea typeface="Arial"/>
                  <a:cs typeface="Arial"/>
                  <a:sym typeface="Arial"/>
                </a:rPr>
                <a:t>r</a:t>
              </a:r>
              <a:r>
                <a:rPr b="1" baseline="-25000" i="0" lang="zh-TW" sz="2000" u="none" cap="none" strike="noStrike">
                  <a:solidFill>
                    <a:srgbClr val="434343"/>
                  </a:solidFill>
                  <a:latin typeface="Arial"/>
                  <a:ea typeface="Arial"/>
                  <a:cs typeface="Arial"/>
                  <a:sym typeface="Arial"/>
                </a:rPr>
                <a:t>t</a:t>
              </a:r>
              <a:r>
                <a:rPr b="0" i="0" lang="zh-TW" sz="2000" u="none" cap="none" strike="noStrike">
                  <a:solidFill>
                    <a:srgbClr val="434343"/>
                  </a:solidFill>
                  <a:latin typeface="Arial"/>
                  <a:ea typeface="Arial"/>
                  <a:cs typeface="Arial"/>
                  <a:sym typeface="Arial"/>
                </a:rPr>
                <a:t> </a:t>
              </a:r>
              <a:endParaRPr b="0" i="0" sz="20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zh-TW" sz="2000" u="none" cap="none" strike="noStrike">
                  <a:solidFill>
                    <a:srgbClr val="434343"/>
                  </a:solidFill>
                  <a:latin typeface="Arial"/>
                  <a:ea typeface="Arial"/>
                  <a:cs typeface="Arial"/>
                  <a:sym typeface="Arial"/>
                </a:rPr>
                <a:t>	Store (</a:t>
              </a:r>
              <a:r>
                <a:rPr b="1" i="0" lang="zh-TW" sz="2000" u="none" cap="none" strike="noStrike">
                  <a:solidFill>
                    <a:srgbClr val="434343"/>
                  </a:solidFill>
                  <a:latin typeface="Arial"/>
                  <a:ea typeface="Arial"/>
                  <a:cs typeface="Arial"/>
                  <a:sym typeface="Arial"/>
                </a:rPr>
                <a:t>s</a:t>
              </a:r>
              <a:r>
                <a:rPr b="1" baseline="-25000" i="0" lang="zh-TW" sz="2000" u="none" cap="none" strike="noStrike">
                  <a:solidFill>
                    <a:srgbClr val="434343"/>
                  </a:solidFill>
                  <a:latin typeface="Arial"/>
                  <a:ea typeface="Arial"/>
                  <a:cs typeface="Arial"/>
                  <a:sym typeface="Arial"/>
                </a:rPr>
                <a:t>t</a:t>
              </a:r>
              <a:r>
                <a:rPr b="1" i="0" lang="zh-TW" sz="2000" u="none" cap="none" strike="noStrike">
                  <a:solidFill>
                    <a:srgbClr val="434343"/>
                  </a:solidFill>
                  <a:latin typeface="Arial"/>
                  <a:ea typeface="Arial"/>
                  <a:cs typeface="Arial"/>
                  <a:sym typeface="Arial"/>
                </a:rPr>
                <a:t> , a</a:t>
              </a:r>
              <a:r>
                <a:rPr b="1" baseline="-25000" i="0" lang="zh-TW" sz="2000" u="none" cap="none" strike="noStrike">
                  <a:solidFill>
                    <a:srgbClr val="434343"/>
                  </a:solidFill>
                  <a:latin typeface="Arial"/>
                  <a:ea typeface="Arial"/>
                  <a:cs typeface="Arial"/>
                  <a:sym typeface="Arial"/>
                </a:rPr>
                <a:t>t</a:t>
              </a:r>
              <a:r>
                <a:rPr b="1" i="0" lang="zh-TW" sz="2000" u="none" cap="none" strike="noStrike">
                  <a:solidFill>
                    <a:srgbClr val="434343"/>
                  </a:solidFill>
                  <a:latin typeface="Arial"/>
                  <a:ea typeface="Arial"/>
                  <a:cs typeface="Arial"/>
                  <a:sym typeface="Arial"/>
                </a:rPr>
                <a:t> , r</a:t>
              </a:r>
              <a:r>
                <a:rPr b="1" baseline="-25000" i="0" lang="zh-TW" sz="2000" u="none" cap="none" strike="noStrike">
                  <a:solidFill>
                    <a:srgbClr val="434343"/>
                  </a:solidFill>
                  <a:latin typeface="Arial"/>
                  <a:ea typeface="Arial"/>
                  <a:cs typeface="Arial"/>
                  <a:sym typeface="Arial"/>
                </a:rPr>
                <a:t>t</a:t>
              </a:r>
              <a:r>
                <a:rPr b="1" i="0" lang="zh-TW" sz="2000" u="none" cap="none" strike="noStrike">
                  <a:solidFill>
                    <a:srgbClr val="434343"/>
                  </a:solidFill>
                  <a:latin typeface="Arial"/>
                  <a:ea typeface="Arial"/>
                  <a:cs typeface="Arial"/>
                  <a:sym typeface="Arial"/>
                </a:rPr>
                <a:t> , s</a:t>
              </a:r>
              <a:r>
                <a:rPr b="1" baseline="-25000" i="0" lang="zh-TW" sz="2000" u="none" cap="none" strike="noStrike">
                  <a:solidFill>
                    <a:srgbClr val="434343"/>
                  </a:solidFill>
                  <a:latin typeface="Arial"/>
                  <a:ea typeface="Arial"/>
                  <a:cs typeface="Arial"/>
                  <a:sym typeface="Arial"/>
                </a:rPr>
                <a:t>t+1</a:t>
              </a:r>
              <a:r>
                <a:rPr b="0" i="0" lang="zh-TW" sz="2000" u="none" cap="none" strike="noStrike">
                  <a:solidFill>
                    <a:srgbClr val="434343"/>
                  </a:solidFill>
                  <a:latin typeface="Arial"/>
                  <a:ea typeface="Arial"/>
                  <a:cs typeface="Arial"/>
                  <a:sym typeface="Arial"/>
                </a:rPr>
                <a:t>) in replay memory</a:t>
              </a:r>
              <a:endParaRPr b="0" i="0" sz="20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zh-TW" sz="2000" u="none" cap="none" strike="noStrike">
                  <a:solidFill>
                    <a:srgbClr val="434343"/>
                  </a:solidFill>
                  <a:latin typeface="Arial"/>
                  <a:ea typeface="Arial"/>
                  <a:cs typeface="Arial"/>
                  <a:sym typeface="Arial"/>
                </a:rPr>
                <a:t>	Sample mini-batch (</a:t>
              </a:r>
              <a:r>
                <a:rPr b="1" i="0" lang="zh-TW" sz="2000" u="none" cap="none" strike="noStrike">
                  <a:solidFill>
                    <a:srgbClr val="434343"/>
                  </a:solidFill>
                  <a:latin typeface="Arial"/>
                  <a:ea typeface="Arial"/>
                  <a:cs typeface="Arial"/>
                  <a:sym typeface="Arial"/>
                </a:rPr>
                <a:t>s</a:t>
              </a:r>
              <a:r>
                <a:rPr b="1" baseline="-25000" i="0" lang="zh-TW" sz="2000" u="none" cap="none" strike="noStrike">
                  <a:solidFill>
                    <a:srgbClr val="434343"/>
                  </a:solidFill>
                  <a:latin typeface="Arial"/>
                  <a:ea typeface="Arial"/>
                  <a:cs typeface="Arial"/>
                  <a:sym typeface="Arial"/>
                </a:rPr>
                <a:t>j</a:t>
              </a:r>
              <a:r>
                <a:rPr b="1" i="0" lang="zh-TW" sz="2000" u="none" cap="none" strike="noStrike">
                  <a:solidFill>
                    <a:srgbClr val="434343"/>
                  </a:solidFill>
                  <a:latin typeface="Arial"/>
                  <a:ea typeface="Arial"/>
                  <a:cs typeface="Arial"/>
                  <a:sym typeface="Arial"/>
                </a:rPr>
                <a:t> , a</a:t>
              </a:r>
              <a:r>
                <a:rPr b="1" baseline="-25000" i="0" lang="zh-TW" sz="2000" u="none" cap="none" strike="noStrike">
                  <a:solidFill>
                    <a:srgbClr val="434343"/>
                  </a:solidFill>
                  <a:latin typeface="Arial"/>
                  <a:ea typeface="Arial"/>
                  <a:cs typeface="Arial"/>
                  <a:sym typeface="Arial"/>
                </a:rPr>
                <a:t>j</a:t>
              </a:r>
              <a:r>
                <a:rPr b="1" i="0" lang="zh-TW" sz="2000" u="none" cap="none" strike="noStrike">
                  <a:solidFill>
                    <a:srgbClr val="434343"/>
                  </a:solidFill>
                  <a:latin typeface="Arial"/>
                  <a:ea typeface="Arial"/>
                  <a:cs typeface="Arial"/>
                  <a:sym typeface="Arial"/>
                </a:rPr>
                <a:t> , r</a:t>
              </a:r>
              <a:r>
                <a:rPr b="1" baseline="-25000" i="0" lang="zh-TW" sz="2000" u="none" cap="none" strike="noStrike">
                  <a:solidFill>
                    <a:srgbClr val="434343"/>
                  </a:solidFill>
                  <a:latin typeface="Arial"/>
                  <a:ea typeface="Arial"/>
                  <a:cs typeface="Arial"/>
                  <a:sym typeface="Arial"/>
                </a:rPr>
                <a:t>j</a:t>
              </a:r>
              <a:r>
                <a:rPr b="1" i="0" lang="zh-TW" sz="2000" u="none" cap="none" strike="noStrike">
                  <a:solidFill>
                    <a:srgbClr val="434343"/>
                  </a:solidFill>
                  <a:latin typeface="Arial"/>
                  <a:ea typeface="Arial"/>
                  <a:cs typeface="Arial"/>
                  <a:sym typeface="Arial"/>
                </a:rPr>
                <a:t> , s</a:t>
              </a:r>
              <a:r>
                <a:rPr b="1" baseline="-25000" i="0" lang="zh-TW" sz="2000" u="none" cap="none" strike="noStrike">
                  <a:solidFill>
                    <a:srgbClr val="434343"/>
                  </a:solidFill>
                  <a:latin typeface="Arial"/>
                  <a:ea typeface="Arial"/>
                  <a:cs typeface="Arial"/>
                  <a:sym typeface="Arial"/>
                </a:rPr>
                <a:t>j+1</a:t>
              </a:r>
              <a:r>
                <a:rPr b="0" i="0" lang="zh-TW" sz="2000" u="none" cap="none" strike="noStrike">
                  <a:solidFill>
                    <a:srgbClr val="434343"/>
                  </a:solidFill>
                  <a:latin typeface="Arial"/>
                  <a:ea typeface="Arial"/>
                  <a:cs typeface="Arial"/>
                  <a:sym typeface="Arial"/>
                </a:rPr>
                <a:t>) from replay memory</a:t>
              </a:r>
              <a:endParaRPr b="0" i="0" sz="20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zh-TW" sz="2000" u="none" cap="none" strike="noStrike">
                  <a:solidFill>
                    <a:srgbClr val="434343"/>
                  </a:solidFill>
                  <a:latin typeface="Arial"/>
                  <a:ea typeface="Arial"/>
                  <a:cs typeface="Arial"/>
                  <a:sym typeface="Arial"/>
                </a:rPr>
                <a:t>	</a:t>
              </a:r>
              <a:r>
                <a:rPr b="1" i="0" lang="zh-TW" sz="2000" u="none" cap="none" strike="noStrike">
                  <a:solidFill>
                    <a:srgbClr val="434343"/>
                  </a:solidFill>
                  <a:latin typeface="Arial"/>
                  <a:ea typeface="Arial"/>
                  <a:cs typeface="Arial"/>
                  <a:sym typeface="Arial"/>
                </a:rPr>
                <a:t>y</a:t>
              </a:r>
              <a:r>
                <a:rPr b="1" baseline="-25000" i="0" lang="zh-TW" sz="2000" u="none" cap="none" strike="noStrike">
                  <a:solidFill>
                    <a:srgbClr val="434343"/>
                  </a:solidFill>
                  <a:latin typeface="Arial"/>
                  <a:ea typeface="Arial"/>
                  <a:cs typeface="Arial"/>
                  <a:sym typeface="Arial"/>
                </a:rPr>
                <a:t>j</a:t>
              </a:r>
              <a:r>
                <a:rPr b="0" i="0" lang="zh-TW" sz="2000" u="none" cap="none" strike="noStrike">
                  <a:solidFill>
                    <a:srgbClr val="434343"/>
                  </a:solidFill>
                  <a:latin typeface="Arial"/>
                  <a:ea typeface="Arial"/>
                  <a:cs typeface="Arial"/>
                  <a:sym typeface="Arial"/>
                </a:rPr>
                <a:t> =		</a:t>
              </a:r>
              <a:r>
                <a:rPr b="1" i="0" lang="zh-TW" sz="2000" u="none" cap="none" strike="noStrike">
                  <a:solidFill>
                    <a:srgbClr val="434343"/>
                  </a:solidFill>
                  <a:latin typeface="Arial"/>
                  <a:ea typeface="Arial"/>
                  <a:cs typeface="Arial"/>
                  <a:sym typeface="Arial"/>
                </a:rPr>
                <a:t>r</a:t>
              </a:r>
              <a:r>
                <a:rPr b="1" baseline="-25000" i="0" lang="zh-TW" sz="2000" u="none" cap="none" strike="noStrike">
                  <a:solidFill>
                    <a:srgbClr val="434343"/>
                  </a:solidFill>
                  <a:latin typeface="Arial"/>
                  <a:ea typeface="Arial"/>
                  <a:cs typeface="Arial"/>
                  <a:sym typeface="Arial"/>
                </a:rPr>
                <a:t>j</a:t>
              </a:r>
              <a:r>
                <a:rPr b="0" i="0" lang="zh-TW" sz="2000" u="none" cap="none" strike="noStrike">
                  <a:solidFill>
                    <a:srgbClr val="434343"/>
                  </a:solidFill>
                  <a:latin typeface="Arial"/>
                  <a:ea typeface="Arial"/>
                  <a:cs typeface="Arial"/>
                  <a:sym typeface="Arial"/>
                </a:rPr>
                <a:t> 								</a:t>
              </a:r>
              <a:r>
                <a:rPr b="0" i="0" lang="zh-TW" sz="1800" u="none" cap="none" strike="noStrike">
                  <a:solidFill>
                    <a:srgbClr val="434343"/>
                  </a:solidFill>
                  <a:latin typeface="Arial"/>
                  <a:ea typeface="Arial"/>
                  <a:cs typeface="Arial"/>
                  <a:sym typeface="Arial"/>
                </a:rPr>
                <a:t>if terminal</a:t>
              </a:r>
              <a:endParaRPr b="0" i="0" sz="18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zh-TW" sz="2000" u="none" cap="none" strike="noStrike">
                  <a:solidFill>
                    <a:srgbClr val="434343"/>
                  </a:solidFill>
                  <a:latin typeface="Arial"/>
                  <a:ea typeface="Arial"/>
                  <a:cs typeface="Arial"/>
                  <a:sym typeface="Arial"/>
                </a:rPr>
                <a:t>		 	</a:t>
              </a:r>
              <a:r>
                <a:rPr b="1" i="0" lang="zh-TW" sz="2000" u="none" cap="none" strike="noStrike">
                  <a:solidFill>
                    <a:srgbClr val="434343"/>
                  </a:solidFill>
                  <a:latin typeface="Arial"/>
                  <a:ea typeface="Arial"/>
                  <a:cs typeface="Arial"/>
                  <a:sym typeface="Arial"/>
                </a:rPr>
                <a:t>r</a:t>
              </a:r>
              <a:r>
                <a:rPr b="1" baseline="-25000" i="0" lang="zh-TW" sz="2000" u="none" cap="none" strike="noStrike">
                  <a:solidFill>
                    <a:srgbClr val="434343"/>
                  </a:solidFill>
                  <a:latin typeface="Arial"/>
                  <a:ea typeface="Arial"/>
                  <a:cs typeface="Arial"/>
                  <a:sym typeface="Arial"/>
                </a:rPr>
                <a:t>j</a:t>
              </a:r>
              <a:r>
                <a:rPr b="0" i="0" lang="zh-TW" sz="2000" u="none" cap="none" strike="noStrike">
                  <a:solidFill>
                    <a:srgbClr val="434343"/>
                  </a:solidFill>
                  <a:latin typeface="Arial"/>
                  <a:ea typeface="Arial"/>
                  <a:cs typeface="Arial"/>
                  <a:sym typeface="Arial"/>
                </a:rPr>
                <a:t> +	    *  </a:t>
              </a:r>
              <a:r>
                <a:rPr b="1" i="0" lang="zh-TW" sz="2000" u="none" cap="none" strike="noStrike">
                  <a:solidFill>
                    <a:srgbClr val="434343"/>
                  </a:solidFill>
                  <a:latin typeface="Arial"/>
                  <a:ea typeface="Arial"/>
                  <a:cs typeface="Arial"/>
                  <a:sym typeface="Arial"/>
                </a:rPr>
                <a:t>max</a:t>
              </a:r>
              <a:r>
                <a:rPr b="1" baseline="-25000" i="0" lang="zh-TW" sz="2000" u="none" cap="none" strike="noStrike">
                  <a:solidFill>
                    <a:srgbClr val="434343"/>
                  </a:solidFill>
                  <a:latin typeface="Arial"/>
                  <a:ea typeface="Arial"/>
                  <a:cs typeface="Arial"/>
                  <a:sym typeface="Arial"/>
                </a:rPr>
                <a:t>a</a:t>
              </a:r>
              <a:r>
                <a:rPr b="1" i="0" lang="zh-TW" sz="2000" u="none" cap="none" strike="noStrike">
                  <a:solidFill>
                    <a:srgbClr val="434343"/>
                  </a:solidFill>
                  <a:latin typeface="Arial"/>
                  <a:ea typeface="Arial"/>
                  <a:cs typeface="Arial"/>
                  <a:sym typeface="Arial"/>
                </a:rPr>
                <a:t> Q_target(s</a:t>
              </a:r>
              <a:r>
                <a:rPr b="1" baseline="-25000" i="0" lang="zh-TW" sz="2000" u="none" cap="none" strike="noStrike">
                  <a:solidFill>
                    <a:srgbClr val="434343"/>
                  </a:solidFill>
                  <a:latin typeface="Arial"/>
                  <a:ea typeface="Arial"/>
                  <a:cs typeface="Arial"/>
                  <a:sym typeface="Arial"/>
                </a:rPr>
                <a:t>j+1</a:t>
              </a:r>
              <a:r>
                <a:rPr b="1" i="0" lang="zh-TW" sz="2000" u="none" cap="none" strike="noStrike">
                  <a:solidFill>
                    <a:srgbClr val="434343"/>
                  </a:solidFill>
                  <a:latin typeface="Arial"/>
                  <a:ea typeface="Arial"/>
                  <a:cs typeface="Arial"/>
                  <a:sym typeface="Arial"/>
                </a:rPr>
                <a:t> , a)</a:t>
              </a:r>
              <a:r>
                <a:rPr b="0" i="0" lang="zh-TW" sz="2000" u="none" cap="none" strike="noStrike">
                  <a:solidFill>
                    <a:srgbClr val="434343"/>
                  </a:solidFill>
                  <a:latin typeface="Arial"/>
                  <a:ea typeface="Arial"/>
                  <a:cs typeface="Arial"/>
                  <a:sym typeface="Arial"/>
                </a:rPr>
                <a:t> 	</a:t>
              </a:r>
              <a:r>
                <a:rPr b="0" i="0" lang="zh-TW" sz="1600" u="none" cap="none" strike="noStrike">
                  <a:solidFill>
                    <a:srgbClr val="434343"/>
                  </a:solidFill>
                  <a:latin typeface="Arial"/>
                  <a:ea typeface="Arial"/>
                  <a:cs typeface="Arial"/>
                  <a:sym typeface="Arial"/>
                </a:rPr>
                <a:t>otherwise</a:t>
              </a:r>
              <a:endParaRPr b="0" i="0" sz="16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zh-TW" sz="2000" u="none" cap="none" strike="noStrike">
                  <a:solidFill>
                    <a:srgbClr val="434343"/>
                  </a:solidFill>
                  <a:latin typeface="Arial"/>
                  <a:ea typeface="Arial"/>
                  <a:cs typeface="Arial"/>
                  <a:sym typeface="Arial"/>
                </a:rPr>
                <a:t>	gradient decent on </a:t>
              </a:r>
              <a:r>
                <a:rPr b="1" i="0" lang="zh-TW" sz="2000" u="none" cap="none" strike="noStrike">
                  <a:solidFill>
                    <a:srgbClr val="434343"/>
                  </a:solidFill>
                  <a:latin typeface="Arial"/>
                  <a:ea typeface="Arial"/>
                  <a:cs typeface="Arial"/>
                  <a:sym typeface="Arial"/>
                </a:rPr>
                <a:t>(y - Q(s</a:t>
              </a:r>
              <a:r>
                <a:rPr b="1" baseline="-25000" i="0" lang="zh-TW" sz="2000" u="none" cap="none" strike="noStrike">
                  <a:solidFill>
                    <a:srgbClr val="434343"/>
                  </a:solidFill>
                  <a:latin typeface="Arial"/>
                  <a:ea typeface="Arial"/>
                  <a:cs typeface="Arial"/>
                  <a:sym typeface="Arial"/>
                </a:rPr>
                <a:t>j</a:t>
              </a:r>
              <a:r>
                <a:rPr b="1" i="0" lang="zh-TW" sz="2000" u="none" cap="none" strike="noStrike">
                  <a:solidFill>
                    <a:srgbClr val="434343"/>
                  </a:solidFill>
                  <a:latin typeface="Arial"/>
                  <a:ea typeface="Arial"/>
                  <a:cs typeface="Arial"/>
                  <a:sym typeface="Arial"/>
                </a:rPr>
                <a:t> , a</a:t>
              </a:r>
              <a:r>
                <a:rPr b="1" baseline="-25000" i="0" lang="zh-TW" sz="2000" u="none" cap="none" strike="noStrike">
                  <a:solidFill>
                    <a:srgbClr val="434343"/>
                  </a:solidFill>
                  <a:latin typeface="Arial"/>
                  <a:ea typeface="Arial"/>
                  <a:cs typeface="Arial"/>
                  <a:sym typeface="Arial"/>
                </a:rPr>
                <a:t>j</a:t>
              </a:r>
              <a:r>
                <a:rPr b="1" i="0" lang="zh-TW" sz="2000" u="none" cap="none" strike="noStrike">
                  <a:solidFill>
                    <a:srgbClr val="434343"/>
                  </a:solidFill>
                  <a:latin typeface="Arial"/>
                  <a:ea typeface="Arial"/>
                  <a:cs typeface="Arial"/>
                  <a:sym typeface="Arial"/>
                </a:rPr>
                <a:t> ))</a:t>
              </a:r>
              <a:r>
                <a:rPr b="1" baseline="30000" i="0" lang="zh-TW" sz="2000" u="none" cap="none" strike="noStrike">
                  <a:solidFill>
                    <a:srgbClr val="434343"/>
                  </a:solidFill>
                  <a:latin typeface="Arial"/>
                  <a:ea typeface="Arial"/>
                  <a:cs typeface="Arial"/>
                  <a:sym typeface="Arial"/>
                </a:rPr>
                <a:t>2</a:t>
              </a:r>
              <a:endParaRPr b="1" baseline="30000" i="0" sz="20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baseline="30000" i="0" lang="zh-TW" sz="2000" u="none" cap="none" strike="noStrike">
                  <a:solidFill>
                    <a:srgbClr val="434343"/>
                  </a:solidFill>
                  <a:latin typeface="Arial"/>
                  <a:ea typeface="Arial"/>
                  <a:cs typeface="Arial"/>
                  <a:sym typeface="Arial"/>
                </a:rPr>
                <a:t>	</a:t>
              </a:r>
              <a:r>
                <a:rPr b="1" i="0" lang="zh-TW" sz="2000" u="none" cap="none" strike="noStrike">
                  <a:solidFill>
                    <a:srgbClr val="434343"/>
                  </a:solidFill>
                  <a:latin typeface="Arial"/>
                  <a:ea typeface="Arial"/>
                  <a:cs typeface="Arial"/>
                  <a:sym typeface="Arial"/>
                </a:rPr>
                <a:t>Q_target</a:t>
              </a:r>
              <a:r>
                <a:rPr b="0" i="0" lang="zh-TW" sz="2000" u="none" cap="none" strike="noStrike">
                  <a:solidFill>
                    <a:srgbClr val="434343"/>
                  </a:solidFill>
                  <a:latin typeface="Arial"/>
                  <a:ea typeface="Arial"/>
                  <a:cs typeface="Arial"/>
                  <a:sym typeface="Arial"/>
                </a:rPr>
                <a:t> = </a:t>
              </a:r>
              <a:r>
                <a:rPr b="1" i="0" lang="zh-TW" sz="2000" u="none" cap="none" strike="noStrike">
                  <a:solidFill>
                    <a:srgbClr val="434343"/>
                  </a:solidFill>
                  <a:latin typeface="Arial"/>
                  <a:ea typeface="Arial"/>
                  <a:cs typeface="Arial"/>
                  <a:sym typeface="Arial"/>
                </a:rPr>
                <a:t>Q_networks</a:t>
              </a:r>
              <a:r>
                <a:rPr b="0" i="0" lang="zh-TW" sz="2000" u="none" cap="none" strike="noStrike">
                  <a:solidFill>
                    <a:srgbClr val="434343"/>
                  </a:solidFill>
                  <a:latin typeface="Arial"/>
                  <a:ea typeface="Arial"/>
                  <a:cs typeface="Arial"/>
                  <a:sym typeface="Arial"/>
                </a:rPr>
                <a:t> every </a:t>
              </a:r>
              <a:r>
                <a:rPr b="1" i="0" lang="zh-TW" sz="2000" u="none" cap="none" strike="noStrike">
                  <a:solidFill>
                    <a:srgbClr val="434343"/>
                  </a:solidFill>
                  <a:latin typeface="Arial"/>
                  <a:ea typeface="Arial"/>
                  <a:cs typeface="Arial"/>
                  <a:sym typeface="Arial"/>
                </a:rPr>
                <a:t>C</a:t>
              </a:r>
              <a:r>
                <a:rPr b="0" i="0" lang="zh-TW" sz="2000" u="none" cap="none" strike="noStrike">
                  <a:solidFill>
                    <a:srgbClr val="434343"/>
                  </a:solidFill>
                  <a:latin typeface="Arial"/>
                  <a:ea typeface="Arial"/>
                  <a:cs typeface="Arial"/>
                  <a:sym typeface="Arial"/>
                </a:rPr>
                <a:t> steps</a:t>
              </a:r>
              <a:endParaRPr b="0" baseline="30000" i="0" sz="2000" u="none" cap="none" strike="noStrike">
                <a:solidFill>
                  <a:srgbClr val="434343"/>
                </a:solidFill>
                <a:latin typeface="Arial"/>
                <a:ea typeface="Arial"/>
                <a:cs typeface="Arial"/>
                <a:sym typeface="Arial"/>
              </a:endParaRPr>
            </a:p>
          </p:txBody>
        </p:sp>
        <p:pic>
          <p:nvPicPr>
            <p:cNvPr id="287" name="Google Shape;287;p39"/>
            <p:cNvPicPr preferRelativeResize="0"/>
            <p:nvPr/>
          </p:nvPicPr>
          <p:blipFill rotWithShape="1">
            <a:blip r:embed="rId3">
              <a:alphaModFix/>
            </a:blip>
            <a:srcRect b="0" l="51135" r="13659" t="23594"/>
            <a:stretch/>
          </p:blipFill>
          <p:spPr>
            <a:xfrm>
              <a:off x="2231000" y="3357600"/>
              <a:ext cx="202825" cy="293450"/>
            </a:xfrm>
            <a:prstGeom prst="rect">
              <a:avLst/>
            </a:prstGeom>
            <a:noFill/>
            <a:ln>
              <a:noFill/>
            </a:ln>
          </p:spPr>
        </p:pic>
        <p:sp>
          <p:nvSpPr>
            <p:cNvPr id="288" name="Google Shape;288;p39"/>
            <p:cNvSpPr/>
            <p:nvPr/>
          </p:nvSpPr>
          <p:spPr>
            <a:xfrm>
              <a:off x="1460300" y="3082825"/>
              <a:ext cx="72900" cy="519300"/>
            </a:xfrm>
            <a:prstGeom prst="leftBracket">
              <a:avLst>
                <a:gd fmla="val 8333"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Initialization</a:t>
            </a:r>
            <a:endParaRPr b="0" i="0" sz="3000" u="none" cap="none" strike="noStrike">
              <a:solidFill>
                <a:srgbClr val="1A1A1A"/>
              </a:solidFill>
              <a:latin typeface="Arial"/>
              <a:ea typeface="Arial"/>
              <a:cs typeface="Arial"/>
              <a:sym typeface="Arial"/>
            </a:endParaRPr>
          </a:p>
        </p:txBody>
      </p:sp>
      <p:pic>
        <p:nvPicPr>
          <p:cNvPr id="294" name="Google Shape;294;p40"/>
          <p:cNvPicPr preferRelativeResize="0"/>
          <p:nvPr/>
        </p:nvPicPr>
        <p:blipFill rotWithShape="1">
          <a:blip r:embed="rId3">
            <a:alphaModFix/>
          </a:blip>
          <a:srcRect b="43317" l="0" r="44456" t="0"/>
          <a:stretch/>
        </p:blipFill>
        <p:spPr>
          <a:xfrm>
            <a:off x="186600" y="912225"/>
            <a:ext cx="7798126" cy="3241500"/>
          </a:xfrm>
          <a:prstGeom prst="rect">
            <a:avLst/>
          </a:prstGeom>
          <a:noFill/>
          <a:ln>
            <a:noFill/>
          </a:ln>
        </p:spPr>
      </p:pic>
      <p:pic>
        <p:nvPicPr>
          <p:cNvPr id="295" name="Google Shape;295;p40"/>
          <p:cNvPicPr preferRelativeResize="0"/>
          <p:nvPr/>
        </p:nvPicPr>
        <p:blipFill rotWithShape="1">
          <a:blip r:embed="rId4">
            <a:alphaModFix/>
          </a:blip>
          <a:srcRect b="0" l="0" r="0" t="0"/>
          <a:stretch/>
        </p:blipFill>
        <p:spPr>
          <a:xfrm>
            <a:off x="5339100" y="912224"/>
            <a:ext cx="3740000" cy="1775525"/>
          </a:xfrm>
          <a:prstGeom prst="rect">
            <a:avLst/>
          </a:prstGeom>
          <a:noFill/>
          <a:ln cap="flat" cmpd="sng" w="19050">
            <a:solidFill>
              <a:srgbClr val="3068AA"/>
            </a:solidFill>
            <a:prstDash val="solid"/>
            <a:round/>
            <a:headEnd len="sm" w="sm" type="none"/>
            <a:tailEnd len="sm" w="sm" type="none"/>
          </a:ln>
        </p:spPr>
      </p:pic>
      <p:cxnSp>
        <p:nvCxnSpPr>
          <p:cNvPr id="296" name="Google Shape;296;p40"/>
          <p:cNvCxnSpPr/>
          <p:nvPr/>
        </p:nvCxnSpPr>
        <p:spPr>
          <a:xfrm>
            <a:off x="5379675" y="1111475"/>
            <a:ext cx="3018000" cy="0"/>
          </a:xfrm>
          <a:prstGeom prst="straightConnector1">
            <a:avLst/>
          </a:prstGeom>
          <a:noFill/>
          <a:ln cap="flat" cmpd="sng" w="19050">
            <a:solidFill>
              <a:srgbClr val="D66962"/>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Initialization</a:t>
            </a:r>
            <a:endParaRPr b="0" i="0" sz="3000" u="none" cap="none" strike="noStrike">
              <a:solidFill>
                <a:srgbClr val="1A1A1A"/>
              </a:solidFill>
              <a:latin typeface="Arial"/>
              <a:ea typeface="Arial"/>
              <a:cs typeface="Arial"/>
              <a:sym typeface="Arial"/>
            </a:endParaRPr>
          </a:p>
        </p:txBody>
      </p:sp>
      <p:pic>
        <p:nvPicPr>
          <p:cNvPr id="302" name="Google Shape;302;p41"/>
          <p:cNvPicPr preferRelativeResize="0"/>
          <p:nvPr/>
        </p:nvPicPr>
        <p:blipFill rotWithShape="1">
          <a:blip r:embed="rId3">
            <a:alphaModFix/>
          </a:blip>
          <a:srcRect b="0" l="1438" r="0" t="57155"/>
          <a:stretch/>
        </p:blipFill>
        <p:spPr>
          <a:xfrm>
            <a:off x="0" y="908775"/>
            <a:ext cx="9085976" cy="1882025"/>
          </a:xfrm>
          <a:prstGeom prst="rect">
            <a:avLst/>
          </a:prstGeom>
          <a:noFill/>
          <a:ln>
            <a:noFill/>
          </a:ln>
        </p:spPr>
      </p:pic>
      <p:pic>
        <p:nvPicPr>
          <p:cNvPr id="303" name="Google Shape;303;p41"/>
          <p:cNvPicPr preferRelativeResize="0"/>
          <p:nvPr/>
        </p:nvPicPr>
        <p:blipFill rotWithShape="1">
          <a:blip r:embed="rId4">
            <a:alphaModFix/>
          </a:blip>
          <a:srcRect b="0" l="0" r="0" t="0"/>
          <a:stretch/>
        </p:blipFill>
        <p:spPr>
          <a:xfrm>
            <a:off x="4145625" y="2607825"/>
            <a:ext cx="4940349" cy="2345375"/>
          </a:xfrm>
          <a:prstGeom prst="rect">
            <a:avLst/>
          </a:prstGeom>
          <a:noFill/>
          <a:ln cap="flat" cmpd="sng" w="19050">
            <a:solidFill>
              <a:srgbClr val="3068AA"/>
            </a:solidFill>
            <a:prstDash val="solid"/>
            <a:round/>
            <a:headEnd len="sm" w="sm" type="none"/>
            <a:tailEnd len="sm" w="sm" type="none"/>
          </a:ln>
        </p:spPr>
      </p:pic>
      <p:cxnSp>
        <p:nvCxnSpPr>
          <p:cNvPr id="304" name="Google Shape;304;p41"/>
          <p:cNvCxnSpPr/>
          <p:nvPr/>
        </p:nvCxnSpPr>
        <p:spPr>
          <a:xfrm>
            <a:off x="5865200" y="4746025"/>
            <a:ext cx="1047000" cy="0"/>
          </a:xfrm>
          <a:prstGeom prst="straightConnector1">
            <a:avLst/>
          </a:prstGeom>
          <a:noFill/>
          <a:ln cap="flat" cmpd="sng" w="38100">
            <a:solidFill>
              <a:srgbClr val="D6696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2"/>
          <p:cNvPicPr preferRelativeResize="0"/>
          <p:nvPr/>
        </p:nvPicPr>
        <p:blipFill rotWithShape="1">
          <a:blip r:embed="rId3">
            <a:alphaModFix/>
          </a:blip>
          <a:srcRect b="0" l="0" r="0" t="0"/>
          <a:stretch/>
        </p:blipFill>
        <p:spPr>
          <a:xfrm>
            <a:off x="412025" y="871676"/>
            <a:ext cx="7881560" cy="4081525"/>
          </a:xfrm>
          <a:prstGeom prst="rect">
            <a:avLst/>
          </a:prstGeom>
          <a:noFill/>
          <a:ln>
            <a:noFill/>
          </a:ln>
        </p:spPr>
      </p:pic>
      <p:sp>
        <p:nvSpPr>
          <p:cNvPr id="310" name="Google Shape;310;p4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Initialization</a:t>
            </a:r>
            <a:endParaRPr b="0" i="0" sz="3000" u="none" cap="none" strike="noStrike">
              <a:solidFill>
                <a:srgbClr val="1A1A1A"/>
              </a:solidFill>
              <a:latin typeface="Arial"/>
              <a:ea typeface="Arial"/>
              <a:cs typeface="Arial"/>
              <a:sym typeface="Arial"/>
            </a:endParaRPr>
          </a:p>
        </p:txBody>
      </p:sp>
      <p:cxnSp>
        <p:nvCxnSpPr>
          <p:cNvPr id="311" name="Google Shape;311;p42"/>
          <p:cNvCxnSpPr/>
          <p:nvPr/>
        </p:nvCxnSpPr>
        <p:spPr>
          <a:xfrm>
            <a:off x="470550" y="3845500"/>
            <a:ext cx="3099000" cy="0"/>
          </a:xfrm>
          <a:prstGeom prst="straightConnector1">
            <a:avLst/>
          </a:prstGeom>
          <a:noFill/>
          <a:ln cap="flat" cmpd="sng" w="28575">
            <a:solidFill>
              <a:srgbClr val="D66962"/>
            </a:solidFill>
            <a:prstDash val="solid"/>
            <a:round/>
            <a:headEnd len="sm" w="sm" type="none"/>
            <a:tailEnd len="sm" w="sm" type="none"/>
          </a:ln>
        </p:spPr>
      </p:cxnSp>
      <p:grpSp>
        <p:nvGrpSpPr>
          <p:cNvPr id="312" name="Google Shape;312;p42"/>
          <p:cNvGrpSpPr/>
          <p:nvPr/>
        </p:nvGrpSpPr>
        <p:grpSpPr>
          <a:xfrm>
            <a:off x="7515350" y="370975"/>
            <a:ext cx="1300200" cy="2029450"/>
            <a:chOff x="248475" y="1650725"/>
            <a:chExt cx="1300200" cy="2029450"/>
          </a:xfrm>
        </p:grpSpPr>
        <p:grpSp>
          <p:nvGrpSpPr>
            <p:cNvPr id="313" name="Google Shape;313;p42"/>
            <p:cNvGrpSpPr/>
            <p:nvPr/>
          </p:nvGrpSpPr>
          <p:grpSpPr>
            <a:xfrm>
              <a:off x="358125" y="1650725"/>
              <a:ext cx="1100675" cy="1670950"/>
              <a:chOff x="594250" y="1253625"/>
              <a:chExt cx="1100675" cy="1670950"/>
            </a:xfrm>
          </p:grpSpPr>
          <p:pic>
            <p:nvPicPr>
              <p:cNvPr id="314" name="Google Shape;314;p42"/>
              <p:cNvPicPr preferRelativeResize="0"/>
              <p:nvPr/>
            </p:nvPicPr>
            <p:blipFill rotWithShape="1">
              <a:blip r:embed="rId4">
                <a:alphaModFix/>
              </a:blip>
              <a:srcRect b="12233" l="9273" r="3731" t="5541"/>
              <a:stretch/>
            </p:blipFill>
            <p:spPr>
              <a:xfrm flipH="1" rot="-5400000">
                <a:off x="643288" y="1552312"/>
                <a:ext cx="1350325" cy="752950"/>
              </a:xfrm>
              <a:prstGeom prst="rect">
                <a:avLst/>
              </a:prstGeom>
              <a:noFill/>
              <a:ln>
                <a:noFill/>
              </a:ln>
            </p:spPr>
          </p:pic>
          <p:pic>
            <p:nvPicPr>
              <p:cNvPr id="315" name="Google Shape;315;p42"/>
              <p:cNvPicPr preferRelativeResize="0"/>
              <p:nvPr/>
            </p:nvPicPr>
            <p:blipFill rotWithShape="1">
              <a:blip r:embed="rId4">
                <a:alphaModFix/>
              </a:blip>
              <a:srcRect b="12233" l="9273" r="3731" t="5541"/>
              <a:stretch/>
            </p:blipFill>
            <p:spPr>
              <a:xfrm flipH="1" rot="-5400000">
                <a:off x="527363" y="1644337"/>
                <a:ext cx="1350325" cy="752950"/>
              </a:xfrm>
              <a:prstGeom prst="rect">
                <a:avLst/>
              </a:prstGeom>
              <a:noFill/>
              <a:ln>
                <a:noFill/>
              </a:ln>
            </p:spPr>
          </p:pic>
          <p:pic>
            <p:nvPicPr>
              <p:cNvPr id="316" name="Google Shape;316;p42"/>
              <p:cNvPicPr preferRelativeResize="0"/>
              <p:nvPr/>
            </p:nvPicPr>
            <p:blipFill rotWithShape="1">
              <a:blip r:embed="rId4">
                <a:alphaModFix/>
              </a:blip>
              <a:srcRect b="12233" l="9273" r="3731" t="5541"/>
              <a:stretch/>
            </p:blipFill>
            <p:spPr>
              <a:xfrm flipH="1" rot="-5400000">
                <a:off x="411438" y="1743087"/>
                <a:ext cx="1350325" cy="752950"/>
              </a:xfrm>
              <a:prstGeom prst="rect">
                <a:avLst/>
              </a:prstGeom>
              <a:noFill/>
              <a:ln>
                <a:noFill/>
              </a:ln>
            </p:spPr>
          </p:pic>
          <p:pic>
            <p:nvPicPr>
              <p:cNvPr id="317" name="Google Shape;317;p42"/>
              <p:cNvPicPr preferRelativeResize="0"/>
              <p:nvPr/>
            </p:nvPicPr>
            <p:blipFill rotWithShape="1">
              <a:blip r:embed="rId4">
                <a:alphaModFix/>
              </a:blip>
              <a:srcRect b="12233" l="9273" r="3731" t="5541"/>
              <a:stretch/>
            </p:blipFill>
            <p:spPr>
              <a:xfrm flipH="1" rot="-5400000">
                <a:off x="295563" y="1872937"/>
                <a:ext cx="1350325" cy="752950"/>
              </a:xfrm>
              <a:prstGeom prst="rect">
                <a:avLst/>
              </a:prstGeom>
              <a:noFill/>
              <a:ln>
                <a:noFill/>
              </a:ln>
            </p:spPr>
          </p:pic>
        </p:grpSp>
        <p:sp>
          <p:nvSpPr>
            <p:cNvPr id="318" name="Google Shape;318;p42"/>
            <p:cNvSpPr txBox="1"/>
            <p:nvPr/>
          </p:nvSpPr>
          <p:spPr>
            <a:xfrm>
              <a:off x="248475" y="3321675"/>
              <a:ext cx="1300200" cy="35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zh-TW" sz="2000" u="none" cap="none" strike="noStrike">
                  <a:solidFill>
                    <a:schemeClr val="dk1"/>
                  </a:solidFill>
                  <a:latin typeface="Arial"/>
                  <a:ea typeface="Arial"/>
                  <a:cs typeface="Arial"/>
                  <a:sym typeface="Arial"/>
                </a:rPr>
                <a:t>s</a:t>
              </a:r>
              <a:r>
                <a:rPr b="0" i="0" lang="zh-TW" sz="1400" u="none" cap="none" strike="noStrike">
                  <a:solidFill>
                    <a:schemeClr val="dk1"/>
                  </a:solidFill>
                  <a:latin typeface="Arial"/>
                  <a:ea typeface="Arial"/>
                  <a:cs typeface="Arial"/>
                  <a:sym typeface="Arial"/>
                </a:rPr>
                <a:t>: (80, 80, 4)</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Select Action</a:t>
            </a:r>
            <a:endParaRPr b="0" i="0" sz="3000" u="none" cap="none" strike="noStrike">
              <a:solidFill>
                <a:srgbClr val="1A1A1A"/>
              </a:solidFill>
              <a:latin typeface="Arial"/>
              <a:ea typeface="Arial"/>
              <a:cs typeface="Arial"/>
              <a:sym typeface="Arial"/>
            </a:endParaRPr>
          </a:p>
        </p:txBody>
      </p:sp>
      <p:pic>
        <p:nvPicPr>
          <p:cNvPr id="324" name="Google Shape;324;p43"/>
          <p:cNvPicPr preferRelativeResize="0"/>
          <p:nvPr/>
        </p:nvPicPr>
        <p:blipFill rotWithShape="1">
          <a:blip r:embed="rId3">
            <a:alphaModFix/>
          </a:blip>
          <a:srcRect b="0" l="0" r="0" t="49129"/>
          <a:stretch/>
        </p:blipFill>
        <p:spPr>
          <a:xfrm>
            <a:off x="186600" y="784175"/>
            <a:ext cx="5381625" cy="1012700"/>
          </a:xfrm>
          <a:prstGeom prst="rect">
            <a:avLst/>
          </a:prstGeom>
          <a:noFill/>
          <a:ln>
            <a:noFill/>
          </a:ln>
        </p:spPr>
      </p:pic>
      <p:pic>
        <p:nvPicPr>
          <p:cNvPr id="325" name="Google Shape;325;p43"/>
          <p:cNvPicPr preferRelativeResize="0"/>
          <p:nvPr/>
        </p:nvPicPr>
        <p:blipFill rotWithShape="1">
          <a:blip r:embed="rId4">
            <a:alphaModFix/>
          </a:blip>
          <a:srcRect b="0" l="0" r="0" t="0"/>
          <a:stretch/>
        </p:blipFill>
        <p:spPr>
          <a:xfrm>
            <a:off x="4729775" y="2095322"/>
            <a:ext cx="4414225" cy="2095603"/>
          </a:xfrm>
          <a:prstGeom prst="rect">
            <a:avLst/>
          </a:prstGeom>
          <a:noFill/>
          <a:ln cap="flat" cmpd="sng" w="19050">
            <a:solidFill>
              <a:srgbClr val="3068AA"/>
            </a:solidFill>
            <a:prstDash val="solid"/>
            <a:round/>
            <a:headEnd len="sm" w="sm" type="none"/>
            <a:tailEnd len="sm" w="sm" type="none"/>
          </a:ln>
        </p:spPr>
      </p:pic>
      <p:cxnSp>
        <p:nvCxnSpPr>
          <p:cNvPr id="326" name="Google Shape;326;p43"/>
          <p:cNvCxnSpPr/>
          <p:nvPr/>
        </p:nvCxnSpPr>
        <p:spPr>
          <a:xfrm>
            <a:off x="5037700" y="2766500"/>
            <a:ext cx="4032300" cy="0"/>
          </a:xfrm>
          <a:prstGeom prst="straightConnector1">
            <a:avLst/>
          </a:prstGeom>
          <a:noFill/>
          <a:ln cap="flat" cmpd="sng" w="19050">
            <a:solidFill>
              <a:srgbClr val="D66962"/>
            </a:solidFill>
            <a:prstDash val="solid"/>
            <a:round/>
            <a:headEnd len="sm" w="sm" type="none"/>
            <a:tailEnd len="sm" w="sm" type="none"/>
          </a:ln>
        </p:spPr>
      </p:cxnSp>
      <p:sp>
        <p:nvSpPr>
          <p:cNvPr id="327" name="Google Shape;327;p43"/>
          <p:cNvSpPr txBox="1"/>
          <p:nvPr/>
        </p:nvSpPr>
        <p:spPr>
          <a:xfrm>
            <a:off x="7085075" y="1123450"/>
            <a:ext cx="16641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Arial"/>
                <a:ea typeface="Arial"/>
                <a:cs typeface="Arial"/>
                <a:sym typeface="Arial"/>
              </a:rPr>
              <a:t>[Q(s, do nothing),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Arial"/>
                <a:ea typeface="Arial"/>
                <a:cs typeface="Arial"/>
                <a:sym typeface="Arial"/>
              </a:rPr>
              <a:t> Q(s, flap)]</a:t>
            </a:r>
            <a:endParaRPr b="1" i="0" sz="1400" u="none" cap="none" strike="noStrike">
              <a:solidFill>
                <a:srgbClr val="000000"/>
              </a:solidFill>
              <a:latin typeface="Arial"/>
              <a:ea typeface="Arial"/>
              <a:cs typeface="Arial"/>
              <a:sym typeface="Arial"/>
            </a:endParaRPr>
          </a:p>
        </p:txBody>
      </p:sp>
      <p:sp>
        <p:nvSpPr>
          <p:cNvPr id="328" name="Google Shape;328;p43"/>
          <p:cNvSpPr txBox="1"/>
          <p:nvPr/>
        </p:nvSpPr>
        <p:spPr>
          <a:xfrm>
            <a:off x="6008966" y="1180450"/>
            <a:ext cx="3813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Arial"/>
                <a:ea typeface="Arial"/>
                <a:cs typeface="Arial"/>
                <a:sym typeface="Arial"/>
              </a:rPr>
              <a:t>s</a:t>
            </a:r>
            <a:r>
              <a:rPr b="1" baseline="-25000" i="0" lang="zh-TW" sz="1400" u="none" cap="none" strike="noStrike">
                <a:solidFill>
                  <a:srgbClr val="000000"/>
                </a:solidFill>
                <a:latin typeface="Arial"/>
                <a:ea typeface="Arial"/>
                <a:cs typeface="Arial"/>
                <a:sym typeface="Arial"/>
              </a:rPr>
              <a:t>t</a:t>
            </a:r>
            <a:endParaRPr b="1" i="0" sz="1400" u="none" cap="none" strike="noStrike">
              <a:solidFill>
                <a:srgbClr val="000000"/>
              </a:solidFill>
              <a:latin typeface="Arial"/>
              <a:ea typeface="Arial"/>
              <a:cs typeface="Arial"/>
              <a:sym typeface="Arial"/>
            </a:endParaRPr>
          </a:p>
        </p:txBody>
      </p:sp>
      <p:sp>
        <p:nvSpPr>
          <p:cNvPr id="329" name="Google Shape;329;p43"/>
          <p:cNvSpPr/>
          <p:nvPr/>
        </p:nvSpPr>
        <p:spPr>
          <a:xfrm>
            <a:off x="6433475" y="1180450"/>
            <a:ext cx="608400" cy="431100"/>
          </a:xfrm>
          <a:prstGeom prst="rightArrow">
            <a:avLst>
              <a:gd fmla="val 50000" name="adj1"/>
              <a:gd fmla="val 50000"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NN</a:t>
            </a:r>
            <a:endParaRPr b="0" i="0" sz="1400" u="none" cap="none" strike="noStrike">
              <a:solidFill>
                <a:srgbClr val="000000"/>
              </a:solidFill>
              <a:latin typeface="Arial"/>
              <a:ea typeface="Arial"/>
              <a:cs typeface="Arial"/>
              <a:sym typeface="Arial"/>
            </a:endParaRPr>
          </a:p>
        </p:txBody>
      </p:sp>
      <p:pic>
        <p:nvPicPr>
          <p:cNvPr id="330" name="Google Shape;330;p43"/>
          <p:cNvPicPr preferRelativeResize="0"/>
          <p:nvPr/>
        </p:nvPicPr>
        <p:blipFill rotWithShape="1">
          <a:blip r:embed="rId5">
            <a:alphaModFix/>
          </a:blip>
          <a:srcRect b="0" l="0" r="0" t="0"/>
          <a:stretch/>
        </p:blipFill>
        <p:spPr>
          <a:xfrm>
            <a:off x="186600" y="1860025"/>
            <a:ext cx="4161850" cy="312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Execute Action</a:t>
            </a:r>
            <a:endParaRPr b="0" i="0" sz="3000" u="none" cap="none" strike="noStrike">
              <a:solidFill>
                <a:srgbClr val="1A1A1A"/>
              </a:solidFill>
              <a:latin typeface="Arial"/>
              <a:ea typeface="Arial"/>
              <a:cs typeface="Arial"/>
              <a:sym typeface="Arial"/>
            </a:endParaRPr>
          </a:p>
        </p:txBody>
      </p:sp>
      <p:pic>
        <p:nvPicPr>
          <p:cNvPr id="336" name="Google Shape;336;p44"/>
          <p:cNvPicPr preferRelativeResize="0"/>
          <p:nvPr/>
        </p:nvPicPr>
        <p:blipFill rotWithShape="1">
          <a:blip r:embed="rId3">
            <a:alphaModFix/>
          </a:blip>
          <a:srcRect b="0" l="0" r="0" t="0"/>
          <a:stretch/>
        </p:blipFill>
        <p:spPr>
          <a:xfrm>
            <a:off x="4655775" y="2671322"/>
            <a:ext cx="4414225" cy="2095603"/>
          </a:xfrm>
          <a:prstGeom prst="rect">
            <a:avLst/>
          </a:prstGeom>
          <a:noFill/>
          <a:ln cap="flat" cmpd="sng" w="19050">
            <a:solidFill>
              <a:srgbClr val="3068AA"/>
            </a:solidFill>
            <a:prstDash val="solid"/>
            <a:round/>
            <a:headEnd len="sm" w="sm" type="none"/>
            <a:tailEnd len="sm" w="sm" type="none"/>
          </a:ln>
        </p:spPr>
      </p:pic>
      <p:cxnSp>
        <p:nvCxnSpPr>
          <p:cNvPr id="337" name="Google Shape;337;p44"/>
          <p:cNvCxnSpPr/>
          <p:nvPr/>
        </p:nvCxnSpPr>
        <p:spPr>
          <a:xfrm>
            <a:off x="4940350" y="3545325"/>
            <a:ext cx="3034500" cy="0"/>
          </a:xfrm>
          <a:prstGeom prst="straightConnector1">
            <a:avLst/>
          </a:prstGeom>
          <a:noFill/>
          <a:ln cap="flat" cmpd="sng" w="19050">
            <a:solidFill>
              <a:srgbClr val="D66962"/>
            </a:solidFill>
            <a:prstDash val="solid"/>
            <a:round/>
            <a:headEnd len="sm" w="sm" type="none"/>
            <a:tailEnd len="sm" w="sm" type="none"/>
          </a:ln>
        </p:spPr>
      </p:cxnSp>
      <p:pic>
        <p:nvPicPr>
          <p:cNvPr id="338" name="Google Shape;338;p44"/>
          <p:cNvPicPr preferRelativeResize="0"/>
          <p:nvPr/>
        </p:nvPicPr>
        <p:blipFill rotWithShape="1">
          <a:blip r:embed="rId4">
            <a:alphaModFix/>
          </a:blip>
          <a:srcRect b="0" l="0" r="0" t="0"/>
          <a:stretch/>
        </p:blipFill>
        <p:spPr>
          <a:xfrm>
            <a:off x="403900" y="871675"/>
            <a:ext cx="6639138" cy="1562150"/>
          </a:xfrm>
          <a:prstGeom prst="rect">
            <a:avLst/>
          </a:prstGeom>
          <a:noFill/>
          <a:ln>
            <a:noFill/>
          </a:ln>
        </p:spPr>
      </p:pic>
      <p:grpSp>
        <p:nvGrpSpPr>
          <p:cNvPr id="339" name="Google Shape;339;p44"/>
          <p:cNvGrpSpPr/>
          <p:nvPr/>
        </p:nvGrpSpPr>
        <p:grpSpPr>
          <a:xfrm>
            <a:off x="1455100" y="2704400"/>
            <a:ext cx="1300200" cy="2029450"/>
            <a:chOff x="248475" y="1650725"/>
            <a:chExt cx="1300200" cy="2029450"/>
          </a:xfrm>
        </p:grpSpPr>
        <p:grpSp>
          <p:nvGrpSpPr>
            <p:cNvPr id="340" name="Google Shape;340;p44"/>
            <p:cNvGrpSpPr/>
            <p:nvPr/>
          </p:nvGrpSpPr>
          <p:grpSpPr>
            <a:xfrm>
              <a:off x="358125" y="1650725"/>
              <a:ext cx="1100675" cy="1670950"/>
              <a:chOff x="594250" y="1253625"/>
              <a:chExt cx="1100675" cy="1670950"/>
            </a:xfrm>
          </p:grpSpPr>
          <p:pic>
            <p:nvPicPr>
              <p:cNvPr id="341" name="Google Shape;341;p44"/>
              <p:cNvPicPr preferRelativeResize="0"/>
              <p:nvPr/>
            </p:nvPicPr>
            <p:blipFill rotWithShape="1">
              <a:blip r:embed="rId5">
                <a:alphaModFix/>
              </a:blip>
              <a:srcRect b="12233" l="9273" r="3731" t="5541"/>
              <a:stretch/>
            </p:blipFill>
            <p:spPr>
              <a:xfrm flipH="1" rot="-5400000">
                <a:off x="643288" y="1552312"/>
                <a:ext cx="1350325" cy="752950"/>
              </a:xfrm>
              <a:prstGeom prst="rect">
                <a:avLst/>
              </a:prstGeom>
              <a:noFill/>
              <a:ln>
                <a:noFill/>
              </a:ln>
            </p:spPr>
          </p:pic>
          <p:pic>
            <p:nvPicPr>
              <p:cNvPr id="342" name="Google Shape;342;p44"/>
              <p:cNvPicPr preferRelativeResize="0"/>
              <p:nvPr/>
            </p:nvPicPr>
            <p:blipFill rotWithShape="1">
              <a:blip r:embed="rId5">
                <a:alphaModFix/>
              </a:blip>
              <a:srcRect b="12233" l="9273" r="3731" t="5541"/>
              <a:stretch/>
            </p:blipFill>
            <p:spPr>
              <a:xfrm flipH="1" rot="-5400000">
                <a:off x="527363" y="1644337"/>
                <a:ext cx="1350325" cy="752950"/>
              </a:xfrm>
              <a:prstGeom prst="rect">
                <a:avLst/>
              </a:prstGeom>
              <a:noFill/>
              <a:ln>
                <a:noFill/>
              </a:ln>
            </p:spPr>
          </p:pic>
          <p:pic>
            <p:nvPicPr>
              <p:cNvPr id="343" name="Google Shape;343;p44"/>
              <p:cNvPicPr preferRelativeResize="0"/>
              <p:nvPr/>
            </p:nvPicPr>
            <p:blipFill rotWithShape="1">
              <a:blip r:embed="rId5">
                <a:alphaModFix/>
              </a:blip>
              <a:srcRect b="12233" l="9273" r="3731" t="5541"/>
              <a:stretch/>
            </p:blipFill>
            <p:spPr>
              <a:xfrm flipH="1" rot="-5400000">
                <a:off x="411438" y="1743087"/>
                <a:ext cx="1350325" cy="752950"/>
              </a:xfrm>
              <a:prstGeom prst="rect">
                <a:avLst/>
              </a:prstGeom>
              <a:noFill/>
              <a:ln>
                <a:noFill/>
              </a:ln>
            </p:spPr>
          </p:pic>
          <p:pic>
            <p:nvPicPr>
              <p:cNvPr id="344" name="Google Shape;344;p44"/>
              <p:cNvPicPr preferRelativeResize="0"/>
              <p:nvPr/>
            </p:nvPicPr>
            <p:blipFill rotWithShape="1">
              <a:blip r:embed="rId5">
                <a:alphaModFix/>
              </a:blip>
              <a:srcRect b="12233" l="9273" r="3731" t="5541"/>
              <a:stretch/>
            </p:blipFill>
            <p:spPr>
              <a:xfrm flipH="1" rot="-5400000">
                <a:off x="295563" y="1872937"/>
                <a:ext cx="1350325" cy="752950"/>
              </a:xfrm>
              <a:prstGeom prst="rect">
                <a:avLst/>
              </a:prstGeom>
              <a:noFill/>
              <a:ln>
                <a:noFill/>
              </a:ln>
            </p:spPr>
          </p:pic>
        </p:grpSp>
        <p:sp>
          <p:nvSpPr>
            <p:cNvPr id="345" name="Google Shape;345;p44"/>
            <p:cNvSpPr txBox="1"/>
            <p:nvPr/>
          </p:nvSpPr>
          <p:spPr>
            <a:xfrm>
              <a:off x="248475" y="3321675"/>
              <a:ext cx="1300200" cy="35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zh-TW" sz="2000" u="none" cap="none" strike="noStrike">
                  <a:solidFill>
                    <a:schemeClr val="dk1"/>
                  </a:solidFill>
                  <a:latin typeface="Arial"/>
                  <a:ea typeface="Arial"/>
                  <a:cs typeface="Arial"/>
                  <a:sym typeface="Arial"/>
                </a:rPr>
                <a:t>s</a:t>
              </a:r>
              <a:r>
                <a:rPr b="0" i="0" lang="zh-TW" sz="1400" u="none" cap="none" strike="noStrike">
                  <a:solidFill>
                    <a:schemeClr val="dk1"/>
                  </a:solidFill>
                  <a:latin typeface="Arial"/>
                  <a:ea typeface="Arial"/>
                  <a:cs typeface="Arial"/>
                  <a:sym typeface="Arial"/>
                </a:rPr>
                <a:t>: (80, 80, 4)</a:t>
              </a:r>
              <a:endParaRPr b="0" i="0" sz="1400" u="none" cap="none" strike="noStrike">
                <a:solidFill>
                  <a:srgbClr val="000000"/>
                </a:solidFill>
                <a:latin typeface="Arial"/>
                <a:ea typeface="Arial"/>
                <a:cs typeface="Arial"/>
                <a:sym typeface="Arial"/>
              </a:endParaRPr>
            </a:p>
          </p:txBody>
        </p:sp>
      </p:grpSp>
      <p:cxnSp>
        <p:nvCxnSpPr>
          <p:cNvPr id="346" name="Google Shape;346;p44"/>
          <p:cNvCxnSpPr/>
          <p:nvPr/>
        </p:nvCxnSpPr>
        <p:spPr>
          <a:xfrm flipH="1" rot="10800000">
            <a:off x="1322400" y="2704400"/>
            <a:ext cx="381300" cy="324600"/>
          </a:xfrm>
          <a:prstGeom prst="straightConnector1">
            <a:avLst/>
          </a:prstGeom>
          <a:noFill/>
          <a:ln cap="flat" cmpd="sng" w="28575">
            <a:solidFill>
              <a:schemeClr val="dk2"/>
            </a:solidFill>
            <a:prstDash val="solid"/>
            <a:round/>
            <a:headEnd len="sm" w="sm" type="none"/>
            <a:tailEnd len="med" w="med" type="triangle"/>
          </a:ln>
        </p:spPr>
      </p:cxnSp>
      <p:sp>
        <p:nvSpPr>
          <p:cNvPr id="347" name="Google Shape;347;p44"/>
          <p:cNvSpPr txBox="1"/>
          <p:nvPr/>
        </p:nvSpPr>
        <p:spPr>
          <a:xfrm>
            <a:off x="892300" y="2961150"/>
            <a:ext cx="562800" cy="3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new</a:t>
            </a:r>
            <a:endParaRPr b="0" i="0" sz="1400" u="none" cap="none" strike="noStrike">
              <a:solidFill>
                <a:srgbClr val="000000"/>
              </a:solidFill>
              <a:latin typeface="Arial"/>
              <a:ea typeface="Arial"/>
              <a:cs typeface="Arial"/>
              <a:sym typeface="Arial"/>
            </a:endParaRPr>
          </a:p>
        </p:txBody>
      </p:sp>
      <p:sp>
        <p:nvSpPr>
          <p:cNvPr id="348" name="Google Shape;348;p44"/>
          <p:cNvSpPr txBox="1"/>
          <p:nvPr/>
        </p:nvSpPr>
        <p:spPr>
          <a:xfrm>
            <a:off x="1560575" y="2377050"/>
            <a:ext cx="562800" cy="3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old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470550" y="215975"/>
            <a:ext cx="64254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Store Transition to Replay Memory</a:t>
            </a:r>
            <a:endParaRPr b="0" i="0" sz="3000" u="none" cap="none" strike="noStrike">
              <a:solidFill>
                <a:srgbClr val="1A1A1A"/>
              </a:solidFill>
              <a:latin typeface="Arial"/>
              <a:ea typeface="Arial"/>
              <a:cs typeface="Arial"/>
              <a:sym typeface="Arial"/>
            </a:endParaRPr>
          </a:p>
        </p:txBody>
      </p:sp>
      <p:pic>
        <p:nvPicPr>
          <p:cNvPr id="354" name="Google Shape;354;p45"/>
          <p:cNvPicPr preferRelativeResize="0"/>
          <p:nvPr/>
        </p:nvPicPr>
        <p:blipFill rotWithShape="1">
          <a:blip r:embed="rId3">
            <a:alphaModFix/>
          </a:blip>
          <a:srcRect b="0" l="0" r="0" t="0"/>
          <a:stretch/>
        </p:blipFill>
        <p:spPr>
          <a:xfrm>
            <a:off x="4655775" y="2671322"/>
            <a:ext cx="4414225" cy="2095603"/>
          </a:xfrm>
          <a:prstGeom prst="rect">
            <a:avLst/>
          </a:prstGeom>
          <a:noFill/>
          <a:ln cap="flat" cmpd="sng" w="19050">
            <a:solidFill>
              <a:srgbClr val="3068AA"/>
            </a:solidFill>
            <a:prstDash val="solid"/>
            <a:round/>
            <a:headEnd len="sm" w="sm" type="none"/>
            <a:tailEnd len="sm" w="sm" type="none"/>
          </a:ln>
        </p:spPr>
      </p:pic>
      <p:cxnSp>
        <p:nvCxnSpPr>
          <p:cNvPr id="355" name="Google Shape;355;p45"/>
          <p:cNvCxnSpPr/>
          <p:nvPr/>
        </p:nvCxnSpPr>
        <p:spPr>
          <a:xfrm>
            <a:off x="4916025" y="3741475"/>
            <a:ext cx="2572200" cy="0"/>
          </a:xfrm>
          <a:prstGeom prst="straightConnector1">
            <a:avLst/>
          </a:prstGeom>
          <a:noFill/>
          <a:ln cap="flat" cmpd="sng" w="19050">
            <a:solidFill>
              <a:srgbClr val="D66962"/>
            </a:solidFill>
            <a:prstDash val="solid"/>
            <a:round/>
            <a:headEnd len="sm" w="sm" type="none"/>
            <a:tailEnd len="sm" w="sm" type="none"/>
          </a:ln>
        </p:spPr>
      </p:cxnSp>
      <p:pic>
        <p:nvPicPr>
          <p:cNvPr id="356" name="Google Shape;356;p45"/>
          <p:cNvPicPr preferRelativeResize="0"/>
          <p:nvPr/>
        </p:nvPicPr>
        <p:blipFill rotWithShape="1">
          <a:blip r:embed="rId4">
            <a:alphaModFix/>
          </a:blip>
          <a:srcRect b="0" l="0" r="0" t="0"/>
          <a:stretch/>
        </p:blipFill>
        <p:spPr>
          <a:xfrm>
            <a:off x="470550" y="1317875"/>
            <a:ext cx="6751317" cy="835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6"/>
          <p:cNvPicPr preferRelativeResize="0"/>
          <p:nvPr/>
        </p:nvPicPr>
        <p:blipFill rotWithShape="1">
          <a:blip r:embed="rId3">
            <a:alphaModFix/>
          </a:blip>
          <a:srcRect b="0" l="0" r="0" t="0"/>
          <a:stretch/>
        </p:blipFill>
        <p:spPr>
          <a:xfrm>
            <a:off x="470550" y="936575"/>
            <a:ext cx="6238725" cy="1999025"/>
          </a:xfrm>
          <a:prstGeom prst="rect">
            <a:avLst/>
          </a:prstGeom>
          <a:noFill/>
          <a:ln>
            <a:noFill/>
          </a:ln>
        </p:spPr>
      </p:pic>
      <p:sp>
        <p:nvSpPr>
          <p:cNvPr id="362" name="Google Shape;362;p46"/>
          <p:cNvSpPr txBox="1"/>
          <p:nvPr>
            <p:ph type="title"/>
          </p:nvPr>
        </p:nvSpPr>
        <p:spPr>
          <a:xfrm>
            <a:off x="470550" y="215975"/>
            <a:ext cx="64254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Sample mini-batch</a:t>
            </a:r>
            <a:endParaRPr b="0" i="0" sz="3000" u="none" cap="none" strike="noStrike">
              <a:solidFill>
                <a:srgbClr val="1A1A1A"/>
              </a:solidFill>
              <a:latin typeface="Arial"/>
              <a:ea typeface="Arial"/>
              <a:cs typeface="Arial"/>
              <a:sym typeface="Arial"/>
            </a:endParaRPr>
          </a:p>
        </p:txBody>
      </p:sp>
      <p:pic>
        <p:nvPicPr>
          <p:cNvPr id="363" name="Google Shape;363;p46"/>
          <p:cNvPicPr preferRelativeResize="0"/>
          <p:nvPr/>
        </p:nvPicPr>
        <p:blipFill rotWithShape="1">
          <a:blip r:embed="rId4">
            <a:alphaModFix/>
          </a:blip>
          <a:srcRect b="0" l="0" r="0" t="0"/>
          <a:stretch/>
        </p:blipFill>
        <p:spPr>
          <a:xfrm>
            <a:off x="4655775" y="2671322"/>
            <a:ext cx="4414225" cy="2095603"/>
          </a:xfrm>
          <a:prstGeom prst="rect">
            <a:avLst/>
          </a:prstGeom>
          <a:noFill/>
          <a:ln cap="flat" cmpd="sng" w="19050">
            <a:solidFill>
              <a:srgbClr val="3068AA"/>
            </a:solidFill>
            <a:prstDash val="solid"/>
            <a:round/>
            <a:headEnd len="sm" w="sm" type="none"/>
            <a:tailEnd len="sm" w="sm" type="none"/>
          </a:ln>
        </p:spPr>
      </p:pic>
      <p:cxnSp>
        <p:nvCxnSpPr>
          <p:cNvPr id="364" name="Google Shape;364;p46"/>
          <p:cNvCxnSpPr/>
          <p:nvPr/>
        </p:nvCxnSpPr>
        <p:spPr>
          <a:xfrm>
            <a:off x="4989025" y="3984850"/>
            <a:ext cx="3513300" cy="0"/>
          </a:xfrm>
          <a:prstGeom prst="straightConnector1">
            <a:avLst/>
          </a:prstGeom>
          <a:noFill/>
          <a:ln cap="flat" cmpd="sng" w="19050">
            <a:solidFill>
              <a:srgbClr val="D6696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idx="1" type="body"/>
          </p:nvPr>
        </p:nvSpPr>
        <p:spPr>
          <a:xfrm>
            <a:off x="498075" y="2061250"/>
            <a:ext cx="2292300" cy="808800"/>
          </a:xfrm>
          <a:prstGeom prst="rect">
            <a:avLst/>
          </a:prstGeom>
          <a:noFill/>
          <a:ln>
            <a:noFill/>
          </a:ln>
        </p:spPr>
        <p:txBody>
          <a:bodyPr anchorCtr="0" anchor="ctr" bIns="26775" lIns="26775" spcFirstLastPara="1" rIns="26775" wrap="square" tIns="26775">
            <a:noAutofit/>
          </a:bodyPr>
          <a:lstStyle/>
          <a:p>
            <a:pPr indent="-76200" lvl="0" marL="228600" marR="0" rtl="0" algn="l">
              <a:lnSpc>
                <a:spcPct val="100000"/>
              </a:lnSpc>
              <a:spcBef>
                <a:spcPts val="0"/>
              </a:spcBef>
              <a:spcAft>
                <a:spcPts val="0"/>
              </a:spcAft>
              <a:buClr>
                <a:srgbClr val="000000"/>
              </a:buClr>
              <a:buSzPts val="2400"/>
              <a:buFont typeface="Helvetica Neue"/>
              <a:buNone/>
            </a:pPr>
            <a:r>
              <a:rPr b="1" i="0" lang="zh-TW" sz="3600" u="none" cap="none" strike="noStrike">
                <a:solidFill>
                  <a:srgbClr val="000000"/>
                </a:solidFill>
                <a:latin typeface="Arial"/>
                <a:ea typeface="Arial"/>
                <a:cs typeface="Arial"/>
                <a:sym typeface="Arial"/>
              </a:rPr>
              <a:t>課程內容</a:t>
            </a:r>
            <a:endParaRPr b="1" i="0" sz="3600" u="none" cap="none" strike="noStrike">
              <a:solidFill>
                <a:srgbClr val="000000"/>
              </a:solidFill>
              <a:latin typeface="Arial"/>
              <a:ea typeface="Arial"/>
              <a:cs typeface="Arial"/>
              <a:sym typeface="Arial"/>
            </a:endParaRPr>
          </a:p>
        </p:txBody>
      </p:sp>
      <p:sp>
        <p:nvSpPr>
          <p:cNvPr id="118" name="Google Shape;118;p20"/>
          <p:cNvSpPr/>
          <p:nvPr/>
        </p:nvSpPr>
        <p:spPr>
          <a:xfrm>
            <a:off x="3099100" y="183000"/>
            <a:ext cx="6045000" cy="46716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9" name="Google Shape;119;p20"/>
          <p:cNvCxnSpPr/>
          <p:nvPr/>
        </p:nvCxnSpPr>
        <p:spPr>
          <a:xfrm flipH="1" rot="10800000">
            <a:off x="253000" y="2793625"/>
            <a:ext cx="2596200" cy="9300"/>
          </a:xfrm>
          <a:prstGeom prst="straightConnector1">
            <a:avLst/>
          </a:prstGeom>
          <a:noFill/>
          <a:ln cap="flat" cmpd="sng" w="38100">
            <a:solidFill>
              <a:srgbClr val="8E7CC3"/>
            </a:solidFill>
            <a:prstDash val="solid"/>
            <a:round/>
            <a:headEnd len="sm" w="sm" type="none"/>
            <a:tailEnd len="sm" w="sm" type="none"/>
          </a:ln>
        </p:spPr>
      </p:cxnSp>
      <p:sp>
        <p:nvSpPr>
          <p:cNvPr id="120" name="Google Shape;120;p20"/>
          <p:cNvSpPr txBox="1"/>
          <p:nvPr/>
        </p:nvSpPr>
        <p:spPr>
          <a:xfrm>
            <a:off x="3231600" y="775025"/>
            <a:ext cx="5934000" cy="376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AutoNum type="arabicPeriod"/>
            </a:pPr>
            <a:r>
              <a:rPr b="0" i="0" lang="zh-TW" sz="2400" u="none" cap="none" strike="noStrike">
                <a:solidFill>
                  <a:schemeClr val="dk1"/>
                </a:solidFill>
                <a:latin typeface="Arial"/>
                <a:ea typeface="Arial"/>
                <a:cs typeface="Arial"/>
                <a:sym typeface="Arial"/>
              </a:rPr>
              <a:t>Misellaneous Advanced Topics with RL</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Char char="●"/>
            </a:pPr>
            <a:r>
              <a:rPr b="0" i="0" lang="zh-TW" sz="2400" u="none" cap="none" strike="noStrike">
                <a:solidFill>
                  <a:schemeClr val="dk1"/>
                </a:solidFill>
                <a:latin typeface="Arial"/>
                <a:ea typeface="Arial"/>
                <a:cs typeface="Arial"/>
                <a:sym typeface="Arial"/>
              </a:rPr>
              <a:t>System Machine Learning</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Char char="●"/>
            </a:pPr>
            <a:r>
              <a:rPr b="0" i="0" lang="zh-TW" sz="2400" u="none" cap="none" strike="noStrike">
                <a:solidFill>
                  <a:schemeClr val="dk1"/>
                </a:solidFill>
                <a:latin typeface="Arial"/>
                <a:ea typeface="Arial"/>
                <a:cs typeface="Arial"/>
                <a:sym typeface="Arial"/>
              </a:rPr>
              <a:t>DPP-Net</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Char char="●"/>
            </a:pPr>
            <a:r>
              <a:rPr b="0" i="0" lang="zh-TW" sz="2400" u="none" cap="none" strike="noStrike">
                <a:solidFill>
                  <a:schemeClr val="dk1"/>
                </a:solidFill>
                <a:latin typeface="Arial"/>
                <a:ea typeface="Arial"/>
                <a:cs typeface="Arial"/>
                <a:sym typeface="Arial"/>
              </a:rPr>
              <a:t>Anticipating Daily Intention</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Char char="●"/>
            </a:pPr>
            <a:r>
              <a:rPr b="0" i="0" lang="zh-TW" sz="2400" u="none" cap="none" strike="noStrike">
                <a:solidFill>
                  <a:schemeClr val="dk1"/>
                </a:solidFill>
                <a:latin typeface="Arial"/>
                <a:ea typeface="Arial"/>
                <a:cs typeface="Arial"/>
                <a:sym typeface="Arial"/>
              </a:rPr>
              <a:t>Show Adapt and Tell</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2.  程式</a:t>
            </a:r>
            <a:r>
              <a:rPr b="0" i="0" lang="zh-TW" sz="2400" u="none" cap="none" strike="noStrike">
                <a:solidFill>
                  <a:schemeClr val="dk1"/>
                </a:solidFill>
                <a:latin typeface="Arial"/>
                <a:ea typeface="Arial"/>
                <a:cs typeface="Arial"/>
                <a:sym typeface="Arial"/>
              </a:rPr>
              <a:t>實作</a:t>
            </a:r>
            <a:endParaRPr b="0" i="0" sz="2400" u="none" cap="none" strike="noStrike">
              <a:solidFill>
                <a:srgbClr val="000000"/>
              </a:solidFill>
              <a:latin typeface="Arial"/>
              <a:ea typeface="Arial"/>
              <a:cs typeface="Arial"/>
              <a:sym typeface="Arial"/>
            </a:endParaRPr>
          </a:p>
          <a:p>
            <a:pPr indent="-381000" lvl="0" marL="9144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DQN-Flappy Bird	</a:t>
            </a:r>
            <a:endParaRPr b="0" i="0" sz="2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type="title"/>
          </p:nvPr>
        </p:nvSpPr>
        <p:spPr>
          <a:xfrm>
            <a:off x="470550" y="215975"/>
            <a:ext cx="64254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Compute y</a:t>
            </a:r>
            <a:r>
              <a:rPr baseline="-25000" lang="zh-TW" sz="3000"/>
              <a:t>j</a:t>
            </a:r>
            <a:endParaRPr b="0" baseline="-25000" i="0" sz="3000" u="none" cap="none" strike="noStrike">
              <a:solidFill>
                <a:srgbClr val="1A1A1A"/>
              </a:solidFill>
              <a:latin typeface="Arial"/>
              <a:ea typeface="Arial"/>
              <a:cs typeface="Arial"/>
              <a:sym typeface="Arial"/>
            </a:endParaRPr>
          </a:p>
        </p:txBody>
      </p:sp>
      <p:pic>
        <p:nvPicPr>
          <p:cNvPr id="370" name="Google Shape;370;p47"/>
          <p:cNvPicPr preferRelativeResize="0"/>
          <p:nvPr/>
        </p:nvPicPr>
        <p:blipFill rotWithShape="1">
          <a:blip r:embed="rId3">
            <a:alphaModFix/>
          </a:blip>
          <a:srcRect b="0" l="0" r="0" t="50997"/>
          <a:stretch/>
        </p:blipFill>
        <p:spPr>
          <a:xfrm>
            <a:off x="4655775" y="3740000"/>
            <a:ext cx="4414225" cy="1026925"/>
          </a:xfrm>
          <a:prstGeom prst="rect">
            <a:avLst/>
          </a:prstGeom>
          <a:noFill/>
          <a:ln cap="flat" cmpd="sng" w="19050">
            <a:solidFill>
              <a:srgbClr val="3068AA"/>
            </a:solidFill>
            <a:prstDash val="solid"/>
            <a:round/>
            <a:headEnd len="sm" w="sm" type="none"/>
            <a:tailEnd len="sm" w="sm" type="none"/>
          </a:ln>
        </p:spPr>
      </p:pic>
      <p:cxnSp>
        <p:nvCxnSpPr>
          <p:cNvPr id="371" name="Google Shape;371;p47"/>
          <p:cNvCxnSpPr/>
          <p:nvPr/>
        </p:nvCxnSpPr>
        <p:spPr>
          <a:xfrm>
            <a:off x="4956575" y="4366150"/>
            <a:ext cx="3513300" cy="0"/>
          </a:xfrm>
          <a:prstGeom prst="straightConnector1">
            <a:avLst/>
          </a:prstGeom>
          <a:noFill/>
          <a:ln cap="flat" cmpd="sng" w="19050">
            <a:solidFill>
              <a:srgbClr val="D66962"/>
            </a:solidFill>
            <a:prstDash val="solid"/>
            <a:round/>
            <a:headEnd len="sm" w="sm" type="none"/>
            <a:tailEnd len="sm" w="sm" type="none"/>
          </a:ln>
        </p:spPr>
      </p:cxnSp>
      <p:pic>
        <p:nvPicPr>
          <p:cNvPr id="372" name="Google Shape;372;p47"/>
          <p:cNvPicPr preferRelativeResize="0"/>
          <p:nvPr/>
        </p:nvPicPr>
        <p:blipFill rotWithShape="1">
          <a:blip r:embed="rId4">
            <a:alphaModFix/>
          </a:blip>
          <a:srcRect b="0" l="0" r="0" t="0"/>
          <a:stretch/>
        </p:blipFill>
        <p:spPr>
          <a:xfrm>
            <a:off x="320925" y="917625"/>
            <a:ext cx="6724650" cy="2724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ph type="title"/>
          </p:nvPr>
        </p:nvSpPr>
        <p:spPr>
          <a:xfrm>
            <a:off x="470550" y="215975"/>
            <a:ext cx="64254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Training</a:t>
            </a:r>
            <a:endParaRPr b="0" i="0" sz="3000" u="none" cap="none" strike="noStrike">
              <a:solidFill>
                <a:srgbClr val="1A1A1A"/>
              </a:solidFill>
              <a:latin typeface="Arial"/>
              <a:ea typeface="Arial"/>
              <a:cs typeface="Arial"/>
              <a:sym typeface="Arial"/>
            </a:endParaRPr>
          </a:p>
        </p:txBody>
      </p:sp>
      <p:pic>
        <p:nvPicPr>
          <p:cNvPr id="378" name="Google Shape;378;p48"/>
          <p:cNvPicPr preferRelativeResize="0"/>
          <p:nvPr/>
        </p:nvPicPr>
        <p:blipFill rotWithShape="1">
          <a:blip r:embed="rId3">
            <a:alphaModFix/>
          </a:blip>
          <a:srcRect b="0" l="0" r="0" t="0"/>
          <a:stretch/>
        </p:blipFill>
        <p:spPr>
          <a:xfrm>
            <a:off x="4572000" y="1778922"/>
            <a:ext cx="4414225" cy="2095603"/>
          </a:xfrm>
          <a:prstGeom prst="rect">
            <a:avLst/>
          </a:prstGeom>
          <a:noFill/>
          <a:ln cap="flat" cmpd="sng" w="19050">
            <a:solidFill>
              <a:srgbClr val="3068AA"/>
            </a:solidFill>
            <a:prstDash val="solid"/>
            <a:round/>
            <a:headEnd len="sm" w="sm" type="none"/>
            <a:tailEnd len="sm" w="sm" type="none"/>
          </a:ln>
        </p:spPr>
      </p:pic>
      <p:cxnSp>
        <p:nvCxnSpPr>
          <p:cNvPr id="379" name="Google Shape;379;p48"/>
          <p:cNvCxnSpPr/>
          <p:nvPr/>
        </p:nvCxnSpPr>
        <p:spPr>
          <a:xfrm>
            <a:off x="4872800" y="3668475"/>
            <a:ext cx="2190900" cy="0"/>
          </a:xfrm>
          <a:prstGeom prst="straightConnector1">
            <a:avLst/>
          </a:prstGeom>
          <a:noFill/>
          <a:ln cap="flat" cmpd="sng" w="19050">
            <a:solidFill>
              <a:srgbClr val="D66962"/>
            </a:solidFill>
            <a:prstDash val="solid"/>
            <a:round/>
            <a:headEnd len="sm" w="sm" type="none"/>
            <a:tailEnd len="sm" w="sm" type="none"/>
          </a:ln>
        </p:spPr>
      </p:cxnSp>
      <p:pic>
        <p:nvPicPr>
          <p:cNvPr id="380" name="Google Shape;380;p48"/>
          <p:cNvPicPr preferRelativeResize="0"/>
          <p:nvPr/>
        </p:nvPicPr>
        <p:blipFill rotWithShape="1">
          <a:blip r:embed="rId4">
            <a:alphaModFix/>
          </a:blip>
          <a:srcRect b="2789" l="0" r="0" t="0"/>
          <a:stretch/>
        </p:blipFill>
        <p:spPr>
          <a:xfrm>
            <a:off x="470550" y="1050175"/>
            <a:ext cx="3563250" cy="1992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type="title"/>
          </p:nvPr>
        </p:nvSpPr>
        <p:spPr>
          <a:xfrm>
            <a:off x="470550" y="215975"/>
            <a:ext cx="64254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Update Networks Parameters</a:t>
            </a:r>
            <a:endParaRPr b="0" i="0" sz="3000" u="none" cap="none" strike="noStrike">
              <a:solidFill>
                <a:srgbClr val="1A1A1A"/>
              </a:solidFill>
              <a:latin typeface="Arial"/>
              <a:ea typeface="Arial"/>
              <a:cs typeface="Arial"/>
              <a:sym typeface="Arial"/>
            </a:endParaRPr>
          </a:p>
        </p:txBody>
      </p:sp>
      <p:grpSp>
        <p:nvGrpSpPr>
          <p:cNvPr id="386" name="Google Shape;386;p49"/>
          <p:cNvGrpSpPr/>
          <p:nvPr/>
        </p:nvGrpSpPr>
        <p:grpSpPr>
          <a:xfrm>
            <a:off x="4821525" y="784172"/>
            <a:ext cx="4414225" cy="2095603"/>
            <a:chOff x="4821525" y="928447"/>
            <a:chExt cx="4414225" cy="2095603"/>
          </a:xfrm>
        </p:grpSpPr>
        <p:pic>
          <p:nvPicPr>
            <p:cNvPr id="387" name="Google Shape;387;p49"/>
            <p:cNvPicPr preferRelativeResize="0"/>
            <p:nvPr/>
          </p:nvPicPr>
          <p:blipFill rotWithShape="1">
            <a:blip r:embed="rId3">
              <a:alphaModFix/>
            </a:blip>
            <a:srcRect b="0" l="0" r="0" t="0"/>
            <a:stretch/>
          </p:blipFill>
          <p:spPr>
            <a:xfrm>
              <a:off x="4821525" y="928447"/>
              <a:ext cx="4414225" cy="2095603"/>
            </a:xfrm>
            <a:prstGeom prst="rect">
              <a:avLst/>
            </a:prstGeom>
            <a:noFill/>
            <a:ln cap="flat" cmpd="sng" w="19050">
              <a:solidFill>
                <a:srgbClr val="3068AA"/>
              </a:solidFill>
              <a:prstDash val="solid"/>
              <a:round/>
              <a:headEnd len="sm" w="sm" type="none"/>
              <a:tailEnd len="sm" w="sm" type="none"/>
            </a:ln>
          </p:spPr>
        </p:pic>
        <p:cxnSp>
          <p:nvCxnSpPr>
            <p:cNvPr id="388" name="Google Shape;388;p49"/>
            <p:cNvCxnSpPr/>
            <p:nvPr/>
          </p:nvCxnSpPr>
          <p:spPr>
            <a:xfrm>
              <a:off x="5135050" y="2987000"/>
              <a:ext cx="2531400" cy="0"/>
            </a:xfrm>
            <a:prstGeom prst="straightConnector1">
              <a:avLst/>
            </a:prstGeom>
            <a:noFill/>
            <a:ln cap="flat" cmpd="sng" w="19050">
              <a:solidFill>
                <a:srgbClr val="D66962"/>
              </a:solidFill>
              <a:prstDash val="solid"/>
              <a:round/>
              <a:headEnd len="sm" w="sm" type="none"/>
              <a:tailEnd len="sm" w="sm" type="none"/>
            </a:ln>
          </p:spPr>
        </p:cxnSp>
      </p:grpSp>
      <p:pic>
        <p:nvPicPr>
          <p:cNvPr id="389" name="Google Shape;389;p49"/>
          <p:cNvPicPr preferRelativeResize="0"/>
          <p:nvPr/>
        </p:nvPicPr>
        <p:blipFill rotWithShape="1">
          <a:blip r:embed="rId4">
            <a:alphaModFix/>
          </a:blip>
          <a:srcRect b="0" l="0" r="0" t="0"/>
          <a:stretch/>
        </p:blipFill>
        <p:spPr>
          <a:xfrm>
            <a:off x="81125" y="860375"/>
            <a:ext cx="4637950" cy="3342050"/>
          </a:xfrm>
          <a:prstGeom prst="rect">
            <a:avLst/>
          </a:prstGeom>
          <a:noFill/>
          <a:ln>
            <a:noFill/>
          </a:ln>
        </p:spPr>
      </p:pic>
      <p:sp>
        <p:nvSpPr>
          <p:cNvPr id="390" name="Google Shape;390;p49"/>
          <p:cNvSpPr txBox="1"/>
          <p:nvPr/>
        </p:nvSpPr>
        <p:spPr>
          <a:xfrm>
            <a:off x="8443100" y="4187950"/>
            <a:ext cx="372300" cy="3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grpSp>
        <p:nvGrpSpPr>
          <p:cNvPr id="391" name="Google Shape;391;p49"/>
          <p:cNvGrpSpPr/>
          <p:nvPr/>
        </p:nvGrpSpPr>
        <p:grpSpPr>
          <a:xfrm>
            <a:off x="4572000" y="2853675"/>
            <a:ext cx="4571950" cy="2208750"/>
            <a:chOff x="4572000" y="2853675"/>
            <a:chExt cx="4571950" cy="2208750"/>
          </a:xfrm>
        </p:grpSpPr>
        <p:sp>
          <p:nvSpPr>
            <p:cNvPr id="392" name="Google Shape;392;p49"/>
            <p:cNvSpPr txBox="1"/>
            <p:nvPr/>
          </p:nvSpPr>
          <p:spPr>
            <a:xfrm>
              <a:off x="5925238" y="4504337"/>
              <a:ext cx="1087200" cy="389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zh-TW" sz="1200" u="none" cap="none" strike="noStrike">
                  <a:solidFill>
                    <a:srgbClr val="000000"/>
                  </a:solidFill>
                  <a:latin typeface="Arial"/>
                  <a:ea typeface="Arial"/>
                  <a:cs typeface="Arial"/>
                  <a:sym typeface="Arial"/>
                </a:rPr>
                <a:t>OBSERVE</a:t>
              </a:r>
              <a:endParaRPr b="0" i="0" sz="1200" u="none" cap="none" strike="noStrike">
                <a:solidFill>
                  <a:srgbClr val="000000"/>
                </a:solidFill>
                <a:latin typeface="Arial"/>
                <a:ea typeface="Arial"/>
                <a:cs typeface="Arial"/>
                <a:sym typeface="Arial"/>
              </a:endParaRPr>
            </a:p>
          </p:txBody>
        </p:sp>
        <p:sp>
          <p:nvSpPr>
            <p:cNvPr id="393" name="Google Shape;393;p49"/>
            <p:cNvSpPr/>
            <p:nvPr/>
          </p:nvSpPr>
          <p:spPr>
            <a:xfrm rot="-5400000">
              <a:off x="6592750" y="4193050"/>
              <a:ext cx="82800" cy="685800"/>
            </a:xfrm>
            <a:prstGeom prst="leftBracket">
              <a:avLst>
                <a:gd fmla="val 8333" name="adj"/>
              </a:avLst>
            </a:prstGeom>
            <a:noFill/>
            <a:ln cap="flat" cmpd="sng" w="19050">
              <a:solidFill>
                <a:srgbClr val="EFBA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FBA57"/>
                </a:solidFill>
                <a:latin typeface="Arial"/>
                <a:ea typeface="Arial"/>
                <a:cs typeface="Arial"/>
                <a:sym typeface="Arial"/>
              </a:endParaRPr>
            </a:p>
          </p:txBody>
        </p:sp>
        <p:grpSp>
          <p:nvGrpSpPr>
            <p:cNvPr id="394" name="Google Shape;394;p49"/>
            <p:cNvGrpSpPr/>
            <p:nvPr/>
          </p:nvGrpSpPr>
          <p:grpSpPr>
            <a:xfrm>
              <a:off x="4572000" y="2853675"/>
              <a:ext cx="4571950" cy="2208750"/>
              <a:chOff x="4572000" y="2853675"/>
              <a:chExt cx="4571950" cy="2208750"/>
            </a:xfrm>
          </p:grpSpPr>
          <p:grpSp>
            <p:nvGrpSpPr>
              <p:cNvPr id="395" name="Google Shape;395;p49"/>
              <p:cNvGrpSpPr/>
              <p:nvPr/>
            </p:nvGrpSpPr>
            <p:grpSpPr>
              <a:xfrm>
                <a:off x="4572000" y="2853675"/>
                <a:ext cx="3947300" cy="2143950"/>
                <a:chOff x="4392650" y="3168325"/>
                <a:chExt cx="3947300" cy="2143950"/>
              </a:xfrm>
            </p:grpSpPr>
            <p:pic>
              <p:nvPicPr>
                <p:cNvPr id="396" name="Google Shape;396;p49"/>
                <p:cNvPicPr preferRelativeResize="0"/>
                <p:nvPr/>
              </p:nvPicPr>
              <p:blipFill rotWithShape="1">
                <a:blip r:embed="rId5">
                  <a:alphaModFix/>
                </a:blip>
                <a:srcRect b="0" l="0" r="0" t="0"/>
                <a:stretch/>
              </p:blipFill>
              <p:spPr>
                <a:xfrm>
                  <a:off x="6063850" y="3293776"/>
                  <a:ext cx="2276100" cy="1488725"/>
                </a:xfrm>
                <a:prstGeom prst="rect">
                  <a:avLst/>
                </a:prstGeom>
                <a:noFill/>
                <a:ln>
                  <a:noFill/>
                </a:ln>
              </p:spPr>
            </p:pic>
            <p:sp>
              <p:nvSpPr>
                <p:cNvPr id="397" name="Google Shape;397;p49"/>
                <p:cNvSpPr txBox="1"/>
                <p:nvPr/>
              </p:nvSpPr>
              <p:spPr>
                <a:xfrm>
                  <a:off x="4502575" y="3168325"/>
                  <a:ext cx="1728000" cy="3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INITIAL_EPSILON</a:t>
                  </a:r>
                  <a:endParaRPr b="0" i="0" sz="1400" u="none" cap="none" strike="noStrike">
                    <a:solidFill>
                      <a:srgbClr val="000000"/>
                    </a:solidFill>
                    <a:latin typeface="Arial"/>
                    <a:ea typeface="Arial"/>
                    <a:cs typeface="Arial"/>
                    <a:sym typeface="Arial"/>
                  </a:endParaRPr>
                </a:p>
              </p:txBody>
            </p:sp>
            <p:sp>
              <p:nvSpPr>
                <p:cNvPr id="398" name="Google Shape;398;p49"/>
                <p:cNvSpPr txBox="1"/>
                <p:nvPr/>
              </p:nvSpPr>
              <p:spPr>
                <a:xfrm>
                  <a:off x="4392650" y="4506700"/>
                  <a:ext cx="1728000" cy="389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FINAL_EPSILON</a:t>
                  </a:r>
                  <a:endParaRPr b="0" i="0" sz="1400" u="none" cap="none" strike="noStrike">
                    <a:solidFill>
                      <a:srgbClr val="000000"/>
                    </a:solidFill>
                    <a:latin typeface="Arial"/>
                    <a:ea typeface="Arial"/>
                    <a:cs typeface="Arial"/>
                    <a:sym typeface="Arial"/>
                  </a:endParaRPr>
                </a:p>
              </p:txBody>
            </p:sp>
            <p:cxnSp>
              <p:nvCxnSpPr>
                <p:cNvPr id="399" name="Google Shape;399;p49"/>
                <p:cNvCxnSpPr/>
                <p:nvPr/>
              </p:nvCxnSpPr>
              <p:spPr>
                <a:xfrm>
                  <a:off x="6822850" y="3350575"/>
                  <a:ext cx="0" cy="1961700"/>
                </a:xfrm>
                <a:prstGeom prst="straightConnector1">
                  <a:avLst/>
                </a:prstGeom>
                <a:noFill/>
                <a:ln cap="flat" cmpd="sng" w="9525">
                  <a:solidFill>
                    <a:schemeClr val="dk2"/>
                  </a:solidFill>
                  <a:prstDash val="dot"/>
                  <a:round/>
                  <a:headEnd len="sm" w="sm" type="none"/>
                  <a:tailEnd len="sm" w="sm" type="none"/>
                </a:ln>
              </p:spPr>
            </p:cxnSp>
            <p:sp>
              <p:nvSpPr>
                <p:cNvPr id="400" name="Google Shape;400;p49"/>
                <p:cNvSpPr/>
                <p:nvPr/>
              </p:nvSpPr>
              <p:spPr>
                <a:xfrm rot="-5400000">
                  <a:off x="7171450" y="4481450"/>
                  <a:ext cx="60900" cy="738300"/>
                </a:xfrm>
                <a:prstGeom prst="leftBracket">
                  <a:avLst>
                    <a:gd fmla="val 8333" name="adj"/>
                  </a:avLst>
                </a:prstGeom>
                <a:noFill/>
                <a:ln cap="flat" cmpd="sng" w="19050">
                  <a:solidFill>
                    <a:srgbClr val="D669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9"/>
                <p:cNvSpPr txBox="1"/>
                <p:nvPr/>
              </p:nvSpPr>
              <p:spPr>
                <a:xfrm>
                  <a:off x="6797700" y="4820700"/>
                  <a:ext cx="1087200" cy="31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000000"/>
                      </a:solidFill>
                      <a:latin typeface="Arial"/>
                      <a:ea typeface="Arial"/>
                      <a:cs typeface="Arial"/>
                      <a:sym typeface="Arial"/>
                    </a:rPr>
                    <a:t>EXPLORE</a:t>
                  </a:r>
                  <a:endParaRPr b="0" i="0" sz="1200" u="none" cap="none" strike="noStrike">
                    <a:solidFill>
                      <a:srgbClr val="000000"/>
                    </a:solidFill>
                    <a:latin typeface="Arial"/>
                    <a:ea typeface="Arial"/>
                    <a:cs typeface="Arial"/>
                    <a:sym typeface="Arial"/>
                  </a:endParaRPr>
                </a:p>
              </p:txBody>
            </p:sp>
          </p:grpSp>
          <p:cxnSp>
            <p:nvCxnSpPr>
              <p:cNvPr id="402" name="Google Shape;402;p49"/>
              <p:cNvCxnSpPr/>
              <p:nvPr/>
            </p:nvCxnSpPr>
            <p:spPr>
              <a:xfrm>
                <a:off x="7017550" y="4916350"/>
                <a:ext cx="1387200" cy="0"/>
              </a:xfrm>
              <a:prstGeom prst="straightConnector1">
                <a:avLst/>
              </a:prstGeom>
              <a:noFill/>
              <a:ln cap="flat" cmpd="sng" w="28575">
                <a:solidFill>
                  <a:schemeClr val="dk2"/>
                </a:solidFill>
                <a:prstDash val="solid"/>
                <a:round/>
                <a:headEnd len="sm" w="sm" type="none"/>
                <a:tailEnd len="med" w="med" type="triangle"/>
              </a:ln>
            </p:spPr>
          </p:cxnSp>
          <p:sp>
            <p:nvSpPr>
              <p:cNvPr id="403" name="Google Shape;403;p49"/>
              <p:cNvSpPr txBox="1"/>
              <p:nvPr/>
            </p:nvSpPr>
            <p:spPr>
              <a:xfrm>
                <a:off x="8348050" y="4713525"/>
                <a:ext cx="7959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training</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type="title"/>
          </p:nvPr>
        </p:nvSpPr>
        <p:spPr>
          <a:xfrm>
            <a:off x="470550" y="215975"/>
            <a:ext cx="64254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Testing</a:t>
            </a:r>
            <a:endParaRPr b="0" i="0" sz="3000" u="none" cap="none" strike="noStrike">
              <a:solidFill>
                <a:srgbClr val="1A1A1A"/>
              </a:solidFill>
              <a:latin typeface="Arial"/>
              <a:ea typeface="Arial"/>
              <a:cs typeface="Arial"/>
              <a:sym typeface="Arial"/>
            </a:endParaRPr>
          </a:p>
        </p:txBody>
      </p:sp>
      <p:pic>
        <p:nvPicPr>
          <p:cNvPr id="409" name="Google Shape;409;p50" title="3_Testing_Summary.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type="title"/>
          </p:nvPr>
        </p:nvSpPr>
        <p:spPr>
          <a:xfrm>
            <a:off x="470550" y="215975"/>
            <a:ext cx="64254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Testing</a:t>
            </a:r>
            <a:endParaRPr b="0" i="0" sz="3000" u="none" cap="none" strike="noStrike">
              <a:solidFill>
                <a:srgbClr val="1A1A1A"/>
              </a:solidFill>
              <a:latin typeface="Arial"/>
              <a:ea typeface="Arial"/>
              <a:cs typeface="Arial"/>
              <a:sym typeface="Arial"/>
            </a:endParaRPr>
          </a:p>
        </p:txBody>
      </p:sp>
      <p:pic>
        <p:nvPicPr>
          <p:cNvPr id="415" name="Google Shape;415;p51"/>
          <p:cNvPicPr preferRelativeResize="0"/>
          <p:nvPr/>
        </p:nvPicPr>
        <p:blipFill rotWithShape="1">
          <a:blip r:embed="rId3">
            <a:alphaModFix/>
          </a:blip>
          <a:srcRect b="0" l="0" r="0" t="0"/>
          <a:stretch/>
        </p:blipFill>
        <p:spPr>
          <a:xfrm>
            <a:off x="1255725" y="871675"/>
            <a:ext cx="4022499" cy="4054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type="title"/>
          </p:nvPr>
        </p:nvSpPr>
        <p:spPr>
          <a:xfrm>
            <a:off x="470550" y="215975"/>
            <a:ext cx="64254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Summary</a:t>
            </a:r>
            <a:endParaRPr b="0" i="0" sz="3000" u="none" cap="none" strike="noStrike">
              <a:solidFill>
                <a:srgbClr val="1A1A1A"/>
              </a:solidFill>
              <a:latin typeface="Arial"/>
              <a:ea typeface="Arial"/>
              <a:cs typeface="Arial"/>
              <a:sym typeface="Arial"/>
            </a:endParaRPr>
          </a:p>
        </p:txBody>
      </p:sp>
      <p:sp>
        <p:nvSpPr>
          <p:cNvPr id="421" name="Google Shape;421;p52"/>
          <p:cNvSpPr txBox="1"/>
          <p:nvPr>
            <p:ph idx="4294967295" type="body"/>
          </p:nvPr>
        </p:nvSpPr>
        <p:spPr>
          <a:xfrm>
            <a:off x="647625" y="781025"/>
            <a:ext cx="7643700" cy="2979000"/>
          </a:xfrm>
          <a:prstGeom prst="rect">
            <a:avLst/>
          </a:prstGeom>
          <a:noFill/>
          <a:ln>
            <a:noFill/>
          </a:ln>
        </p:spPr>
        <p:txBody>
          <a:bodyPr anchorCtr="0" anchor="t" bIns="26775" lIns="26775" spcFirstLastPara="1" rIns="26775" wrap="square" tIns="26775">
            <a:noAutofit/>
          </a:bodyPr>
          <a:lstStyle/>
          <a:p>
            <a:pPr indent="-381000" lvl="0" marL="457200" rtl="0" algn="l">
              <a:lnSpc>
                <a:spcPct val="100000"/>
              </a:lnSpc>
              <a:spcBef>
                <a:spcPts val="2200"/>
              </a:spcBef>
              <a:spcAft>
                <a:spcPts val="0"/>
              </a:spcAft>
              <a:buSzPts val="2400"/>
              <a:buChar char="●"/>
            </a:pPr>
            <a:r>
              <a:rPr lang="zh-TW"/>
              <a:t>Use CNN to memorize Q-value instead of Q-table</a:t>
            </a:r>
            <a:endParaRPr>
              <a:highlight>
                <a:srgbClr val="EFEFEF"/>
              </a:highlight>
            </a:endParaRPr>
          </a:p>
          <a:p>
            <a:pPr indent="-381000" lvl="0" marL="457200" rtl="0" algn="l">
              <a:lnSpc>
                <a:spcPct val="100000"/>
              </a:lnSpc>
              <a:spcBef>
                <a:spcPts val="0"/>
              </a:spcBef>
              <a:spcAft>
                <a:spcPts val="0"/>
              </a:spcAft>
              <a:buSzPts val="2400"/>
              <a:buChar char="●"/>
            </a:pPr>
            <a:r>
              <a:rPr lang="zh-TW"/>
              <a:t>2 Q-Value Networks (Q-Value, target Q-Value)</a:t>
            </a:r>
            <a:endParaRPr/>
          </a:p>
          <a:p>
            <a:pPr indent="-381000" lvl="0" marL="457200" rtl="0" algn="l">
              <a:lnSpc>
                <a:spcPct val="100000"/>
              </a:lnSpc>
              <a:spcBef>
                <a:spcPts val="0"/>
              </a:spcBef>
              <a:spcAft>
                <a:spcPts val="0"/>
              </a:spcAft>
              <a:buSzPts val="2400"/>
              <a:buChar char="●"/>
            </a:pPr>
            <a:r>
              <a:rPr lang="zh-TW"/>
              <a:t>Replay memory</a:t>
            </a:r>
            <a:endParaRPr/>
          </a:p>
        </p:txBody>
      </p:sp>
      <p:pic>
        <p:nvPicPr>
          <p:cNvPr id="422" name="Google Shape;422;p52"/>
          <p:cNvPicPr preferRelativeResize="0"/>
          <p:nvPr/>
        </p:nvPicPr>
        <p:blipFill rotWithShape="1">
          <a:blip r:embed="rId3">
            <a:alphaModFix/>
          </a:blip>
          <a:srcRect b="0" l="0" r="0" t="0"/>
          <a:stretch/>
        </p:blipFill>
        <p:spPr>
          <a:xfrm>
            <a:off x="4656400" y="2419925"/>
            <a:ext cx="3088650" cy="219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ph type="title"/>
          </p:nvPr>
        </p:nvSpPr>
        <p:spPr>
          <a:xfrm>
            <a:off x="470550" y="215975"/>
            <a:ext cx="64254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References</a:t>
            </a:r>
            <a:endParaRPr b="0" i="0" sz="3000" u="none" cap="none" strike="noStrike">
              <a:solidFill>
                <a:srgbClr val="1A1A1A"/>
              </a:solidFill>
              <a:latin typeface="Arial"/>
              <a:ea typeface="Arial"/>
              <a:cs typeface="Arial"/>
              <a:sym typeface="Arial"/>
            </a:endParaRPr>
          </a:p>
        </p:txBody>
      </p:sp>
      <p:sp>
        <p:nvSpPr>
          <p:cNvPr id="428" name="Google Shape;428;p53"/>
          <p:cNvSpPr txBox="1"/>
          <p:nvPr>
            <p:ph idx="4294967295" type="body"/>
          </p:nvPr>
        </p:nvSpPr>
        <p:spPr>
          <a:xfrm>
            <a:off x="647625" y="781025"/>
            <a:ext cx="7643700" cy="2979000"/>
          </a:xfrm>
          <a:prstGeom prst="rect">
            <a:avLst/>
          </a:prstGeom>
          <a:noFill/>
          <a:ln>
            <a:noFill/>
          </a:ln>
        </p:spPr>
        <p:txBody>
          <a:bodyPr anchorCtr="0" anchor="t" bIns="26775" lIns="26775" spcFirstLastPara="1" rIns="26775" wrap="square" tIns="26775">
            <a:noAutofit/>
          </a:bodyPr>
          <a:lstStyle/>
          <a:p>
            <a:pPr indent="-342900" lvl="0" marL="457200" rtl="0" algn="l">
              <a:lnSpc>
                <a:spcPct val="125000"/>
              </a:lnSpc>
              <a:spcBef>
                <a:spcPts val="2400"/>
              </a:spcBef>
              <a:spcAft>
                <a:spcPts val="0"/>
              </a:spcAft>
              <a:buSzPts val="1800"/>
              <a:buChar char="●"/>
            </a:pPr>
            <a:r>
              <a:rPr lang="zh-TW" sz="1800" u="sng">
                <a:solidFill>
                  <a:schemeClr val="hlink"/>
                </a:solidFill>
                <a:latin typeface="Arial"/>
                <a:ea typeface="Arial"/>
                <a:cs typeface="Arial"/>
                <a:sym typeface="Arial"/>
                <a:hlinkClick r:id="rId3"/>
              </a:rPr>
              <a:t>Using Deep Q-Network to Learn How To Play Flappy Bird</a:t>
            </a:r>
            <a:endParaRPr sz="1800">
              <a:solidFill>
                <a:srgbClr val="24292E"/>
              </a:solidFill>
              <a:latin typeface="Arial"/>
              <a:ea typeface="Arial"/>
              <a:cs typeface="Arial"/>
              <a:sym typeface="Arial"/>
            </a:endParaRPr>
          </a:p>
          <a:p>
            <a:pPr indent="-342900" lvl="0" marL="457200" rtl="0" algn="l">
              <a:lnSpc>
                <a:spcPct val="100000"/>
              </a:lnSpc>
              <a:spcBef>
                <a:spcPts val="0"/>
              </a:spcBef>
              <a:spcAft>
                <a:spcPts val="0"/>
              </a:spcAft>
              <a:buSzPts val="1800"/>
              <a:buChar char="●"/>
            </a:pPr>
            <a:r>
              <a:rPr lang="zh-TW" sz="1800" u="sng">
                <a:solidFill>
                  <a:schemeClr val="hlink"/>
                </a:solidFill>
                <a:hlinkClick r:id="rId4"/>
              </a:rPr>
              <a:t>Human-level control through deep reinforcement learning</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471488" y="214313"/>
            <a:ext cx="5853410" cy="566737"/>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2600" u="none" cap="none" strike="noStrike">
                <a:solidFill>
                  <a:srgbClr val="1A1A1A"/>
                </a:solidFill>
                <a:latin typeface="Arial"/>
                <a:ea typeface="Arial"/>
                <a:cs typeface="Arial"/>
                <a:sym typeface="Arial"/>
              </a:rPr>
              <a:t>各時段預計完成內容</a:t>
            </a:r>
            <a:endParaRPr b="0" i="0" sz="2600" u="none" cap="none" strike="noStrike">
              <a:solidFill>
                <a:srgbClr val="1A1A1A"/>
              </a:solidFill>
              <a:latin typeface="Arial"/>
              <a:ea typeface="Arial"/>
              <a:cs typeface="Arial"/>
              <a:sym typeface="Arial"/>
            </a:endParaRPr>
          </a:p>
        </p:txBody>
      </p:sp>
      <p:graphicFrame>
        <p:nvGraphicFramePr>
          <p:cNvPr id="126" name="Google Shape;126;p21"/>
          <p:cNvGraphicFramePr/>
          <p:nvPr/>
        </p:nvGraphicFramePr>
        <p:xfrm>
          <a:off x="952500" y="942624"/>
          <a:ext cx="3000000" cy="3000000"/>
        </p:xfrm>
        <a:graphic>
          <a:graphicData uri="http://schemas.openxmlformats.org/drawingml/2006/table">
            <a:tbl>
              <a:tblPr>
                <a:noFill/>
                <a:tableStyleId>{CBD191E5-03E9-4B2E-91D4-958463A474D6}</a:tableStyleId>
              </a:tblPr>
              <a:tblGrid>
                <a:gridCol w="2731400"/>
                <a:gridCol w="45076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9:30 - 11:00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TW" sz="1800" u="none" cap="none" strike="noStrike">
                          <a:solidFill>
                            <a:srgbClr val="1A1A1A"/>
                          </a:solidFill>
                        </a:rPr>
                        <a:t>Misellaneous Advanced Topics with RL </a:t>
                      </a:r>
                      <a:endParaRPr sz="1800" u="none" cap="none" strike="noStrike">
                        <a:solidFill>
                          <a:srgbClr val="1A1A1A"/>
                        </a:solidFill>
                      </a:endParaRPr>
                    </a:p>
                    <a:p>
                      <a:pPr indent="0" lvl="0" marL="0" marR="0" rtl="0" algn="ctr">
                        <a:lnSpc>
                          <a:spcPct val="100000"/>
                        </a:lnSpc>
                        <a:spcBef>
                          <a:spcPts val="0"/>
                        </a:spcBef>
                        <a:spcAft>
                          <a:spcPts val="0"/>
                        </a:spcAft>
                        <a:buClr>
                          <a:schemeClr val="dk1"/>
                        </a:buClr>
                        <a:buSzPts val="1100"/>
                        <a:buFont typeface="Arial"/>
                        <a:buNone/>
                      </a:pPr>
                      <a:r>
                        <a:rPr lang="zh-TW" sz="1800" u="none" cap="none" strike="noStrike">
                          <a:solidFill>
                            <a:schemeClr val="dk1"/>
                          </a:solidFill>
                          <a:latin typeface="Arial"/>
                          <a:ea typeface="Arial"/>
                          <a:cs typeface="Arial"/>
                          <a:sym typeface="Arial"/>
                        </a:rPr>
                        <a:t>課程講授</a:t>
                      </a:r>
                      <a:r>
                        <a:rPr lang="zh-TW" sz="1800" u="none" cap="none" strike="noStrike">
                          <a:solidFill>
                            <a:schemeClr val="dk1"/>
                          </a:solidFill>
                        </a:rPr>
                        <a:t>(optional)</a:t>
                      </a:r>
                      <a:endParaRPr sz="1800" u="none" cap="none" strike="noStrike">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11:20 - 12:30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zh-TW" sz="1800" u="none" cap="none" strike="noStrike">
                          <a:solidFill>
                            <a:srgbClr val="1A1A1A"/>
                          </a:solidFill>
                        </a:rPr>
                        <a:t>Challenge Time - Flappy Bird(optional)</a:t>
                      </a:r>
                      <a:endParaRPr sz="1800" u="none" cap="none" strike="noStrike">
                        <a:solidFill>
                          <a:srgbClr val="1A1A1A"/>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7" name="Google Shape;127;p21"/>
          <p:cNvSpPr txBox="1"/>
          <p:nvPr/>
        </p:nvSpPr>
        <p:spPr>
          <a:xfrm>
            <a:off x="952500" y="3140875"/>
            <a:ext cx="5492400" cy="11991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sng" cap="none" strike="noStrike">
                <a:solidFill>
                  <a:schemeClr val="hlink"/>
                </a:solidFill>
                <a:latin typeface="Helvetica Neue"/>
                <a:ea typeface="Helvetica Neue"/>
                <a:cs typeface="Helvetica Neue"/>
                <a:sym typeface="Helvetica Neue"/>
                <a:hlinkClick r:id="rId3"/>
              </a:rPr>
              <a:t>程式碼</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zh-TW" sz="1400" u="sng" cap="none" strike="noStrike">
                <a:solidFill>
                  <a:schemeClr val="hlink"/>
                </a:solidFill>
                <a:latin typeface="Helvetica Neue"/>
                <a:ea typeface="Helvetica Neue"/>
                <a:cs typeface="Helvetica Neue"/>
                <a:sym typeface="Helvetica Neue"/>
                <a:hlinkClick r:id="rId4"/>
              </a:rPr>
              <a:t>實作課程環境建置</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zh-TW" sz="1400" u="sng" cap="none" strike="noStrike">
                <a:solidFill>
                  <a:schemeClr val="hlink"/>
                </a:solidFill>
                <a:latin typeface="Helvetica Neue"/>
                <a:ea typeface="Helvetica Neue"/>
                <a:cs typeface="Helvetica Neue"/>
                <a:sym typeface="Helvetica Neue"/>
                <a:hlinkClick r:id="rId5"/>
              </a:rPr>
              <a:t>講師投影片</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zh-TW" sz="1400" u="sng" cap="none" strike="noStrike">
                <a:solidFill>
                  <a:schemeClr val="hlink"/>
                </a:solidFill>
                <a:latin typeface="Helvetica Neue"/>
                <a:ea typeface="Helvetica Neue"/>
                <a:cs typeface="Helvetica Neue"/>
                <a:sym typeface="Helvetica Neue"/>
                <a:hlinkClick r:id="rId6"/>
              </a:rPr>
              <a:t>影片播放列表</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zh-TW" sz="1400" u="sng" cap="none" strike="noStrike">
                <a:solidFill>
                  <a:schemeClr val="hlink"/>
                </a:solidFill>
                <a:latin typeface="Helvetica Neue"/>
                <a:ea typeface="Helvetica Neue"/>
                <a:cs typeface="Helvetica Neue"/>
                <a:sym typeface="Helvetica Neue"/>
                <a:hlinkClick r:id="rId7"/>
              </a:rPr>
              <a:t>課程投影片pdf</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1063853" y="2938200"/>
            <a:ext cx="6701700" cy="17412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56BADC"/>
              </a:buClr>
              <a:buSzPts val="4200"/>
              <a:buFont typeface="Arial"/>
              <a:buNone/>
            </a:pPr>
            <a:r>
              <a:rPr lang="zh-TW" sz="3200">
                <a:solidFill>
                  <a:srgbClr val="000000"/>
                </a:solidFill>
              </a:rPr>
              <a:t>Misellaneous </a:t>
            </a:r>
            <a:r>
              <a:rPr b="0" i="0" lang="zh-TW" sz="3200" u="none" cap="none" strike="noStrike">
                <a:solidFill>
                  <a:srgbClr val="000000"/>
                </a:solidFill>
                <a:latin typeface="Arial"/>
                <a:ea typeface="Arial"/>
                <a:cs typeface="Arial"/>
                <a:sym typeface="Arial"/>
              </a:rPr>
              <a:t>Advanced Topics with </a:t>
            </a:r>
            <a:r>
              <a:rPr lang="zh-TW" sz="3200">
                <a:solidFill>
                  <a:srgbClr val="000000"/>
                </a:solidFill>
              </a:rPr>
              <a:t>Reinforcement Learning</a:t>
            </a:r>
            <a:endParaRPr b="0" i="0" sz="3200" u="none" cap="none" strike="noStrike">
              <a:solidFill>
                <a:srgbClr val="000000"/>
              </a:solidFill>
              <a:latin typeface="Arial"/>
              <a:ea typeface="Arial"/>
              <a:cs typeface="Arial"/>
              <a:sym typeface="Arial"/>
            </a:endParaRPr>
          </a:p>
        </p:txBody>
      </p:sp>
      <p:sp>
        <p:nvSpPr>
          <p:cNvPr id="133" name="Google Shape;133;p22"/>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80000"/>
              </a:lnSpc>
              <a:spcBef>
                <a:spcPts val="1200"/>
              </a:spcBef>
              <a:spcAft>
                <a:spcPts val="0"/>
              </a:spcAft>
              <a:buClr>
                <a:srgbClr val="A6AAA9"/>
              </a:buClr>
              <a:buSzPts val="2500"/>
              <a:buFont typeface="Arial"/>
              <a:buNone/>
            </a:pPr>
            <a:r>
              <a:rPr b="0" i="0" lang="zh-TW" sz="2500" u="none" cap="none" strike="noStrike">
                <a:solidFill>
                  <a:srgbClr val="A6AAA9"/>
                </a:solidFill>
                <a:latin typeface="Arial"/>
                <a:ea typeface="Arial"/>
                <a:cs typeface="Arial"/>
                <a:sym typeface="Arial"/>
              </a:rPr>
              <a:t>理論講授</a:t>
            </a:r>
            <a:endParaRPr b="0" i="0" sz="2500" u="none" cap="none" strike="noStrike">
              <a:solidFill>
                <a:srgbClr val="A6AAA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System Machine Learning</a:t>
            </a:r>
            <a:endParaRPr b="0" i="0" sz="3000" u="none" cap="none" strike="noStrike">
              <a:solidFill>
                <a:srgbClr val="1A1A1A"/>
              </a:solidFill>
              <a:latin typeface="Arial"/>
              <a:ea typeface="Arial"/>
              <a:cs typeface="Arial"/>
              <a:sym typeface="Arial"/>
            </a:endParaRPr>
          </a:p>
        </p:txBody>
      </p:sp>
      <p:pic>
        <p:nvPicPr>
          <p:cNvPr id="139" name="Google Shape;139;p23" title="4-002-SysML.mov">
            <a:hlinkClick r:id="rId3"/>
          </p:cNvPr>
          <p:cNvPicPr preferRelativeResize="0"/>
          <p:nvPr/>
        </p:nvPicPr>
        <p:blipFill rotWithShape="1">
          <a:blip r:embed="rId4">
            <a:alphaModFix/>
          </a:blip>
          <a:srcRect b="0" l="0" r="0" t="0"/>
          <a:stretch/>
        </p:blipFill>
        <p:spPr>
          <a:xfrm>
            <a:off x="2286000" y="936574"/>
            <a:ext cx="4572000" cy="3429000"/>
          </a:xfrm>
          <a:prstGeom prst="rect">
            <a:avLst/>
          </a:prstGeom>
          <a:noFill/>
          <a:ln>
            <a:noFill/>
          </a:ln>
        </p:spPr>
      </p:pic>
      <p:sp>
        <p:nvSpPr>
          <p:cNvPr id="140" name="Google Shape;140;p23"/>
          <p:cNvSpPr txBox="1"/>
          <p:nvPr/>
        </p:nvSpPr>
        <p:spPr>
          <a:xfrm>
            <a:off x="4688000" y="2426150"/>
            <a:ext cx="5567700" cy="6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23"/>
          <p:cNvPicPr preferRelativeResize="0"/>
          <p:nvPr/>
        </p:nvPicPr>
        <p:blipFill rotWithShape="1">
          <a:blip r:embed="rId5">
            <a:alphaModFix/>
          </a:blip>
          <a:srcRect b="0" l="0" r="0" t="0"/>
          <a:stretch/>
        </p:blipFill>
        <p:spPr>
          <a:xfrm>
            <a:off x="7162925" y="215974"/>
            <a:ext cx="1576075" cy="1842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DPP-Net</a:t>
            </a:r>
            <a:endParaRPr b="0" i="0" sz="3000" u="none" cap="none" strike="noStrike">
              <a:solidFill>
                <a:srgbClr val="1A1A1A"/>
              </a:solidFill>
              <a:latin typeface="Arial"/>
              <a:ea typeface="Arial"/>
              <a:cs typeface="Arial"/>
              <a:sym typeface="Arial"/>
            </a:endParaRPr>
          </a:p>
        </p:txBody>
      </p:sp>
      <p:pic>
        <p:nvPicPr>
          <p:cNvPr id="147" name="Google Shape;147;p24" title="4-003-DPP-Net.mov">
            <a:hlinkClick r:id="rId3"/>
          </p:cNvPr>
          <p:cNvPicPr preferRelativeResize="0"/>
          <p:nvPr/>
        </p:nvPicPr>
        <p:blipFill rotWithShape="1">
          <a:blip r:embed="rId4">
            <a:alphaModFix/>
          </a:blip>
          <a:srcRect b="0" l="0" r="0" t="0"/>
          <a:stretch/>
        </p:blipFill>
        <p:spPr>
          <a:xfrm>
            <a:off x="2286000" y="936574"/>
            <a:ext cx="4572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Anticipating Daily Intention by RL</a:t>
            </a:r>
            <a:endParaRPr b="0" i="0" sz="3000" u="none" cap="none" strike="noStrike">
              <a:solidFill>
                <a:srgbClr val="1A1A1A"/>
              </a:solidFill>
              <a:latin typeface="Arial"/>
              <a:ea typeface="Arial"/>
              <a:cs typeface="Arial"/>
              <a:sym typeface="Arial"/>
            </a:endParaRPr>
          </a:p>
        </p:txBody>
      </p:sp>
      <p:pic>
        <p:nvPicPr>
          <p:cNvPr id="153" name="Google Shape;153;p25" title="4-004-Mtr.mov">
            <a:hlinkClick r:id="rId3"/>
          </p:cNvPr>
          <p:cNvPicPr preferRelativeResize="0"/>
          <p:nvPr/>
        </p:nvPicPr>
        <p:blipFill rotWithShape="1">
          <a:blip r:embed="rId4">
            <a:alphaModFix/>
          </a:blip>
          <a:srcRect b="0" l="0" r="0" t="0"/>
          <a:stretch/>
        </p:blipFill>
        <p:spPr>
          <a:xfrm>
            <a:off x="2286000" y="936574"/>
            <a:ext cx="45720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Show Adapt and Tell</a:t>
            </a:r>
            <a:endParaRPr b="0" i="0" sz="3000" u="none" cap="none" strike="noStrike">
              <a:solidFill>
                <a:srgbClr val="1A1A1A"/>
              </a:solidFill>
              <a:latin typeface="Arial"/>
              <a:ea typeface="Arial"/>
              <a:cs typeface="Arial"/>
              <a:sym typeface="Arial"/>
            </a:endParaRPr>
          </a:p>
        </p:txBody>
      </p:sp>
      <p:pic>
        <p:nvPicPr>
          <p:cNvPr id="159" name="Google Shape;159;p26" title="4-005-ShowAdaptTell-1.mov">
            <a:hlinkClick r:id="rId3"/>
          </p:cNvPr>
          <p:cNvPicPr preferRelativeResize="0"/>
          <p:nvPr/>
        </p:nvPicPr>
        <p:blipFill rotWithShape="1">
          <a:blip r:embed="rId4">
            <a:alphaModFix/>
          </a:blip>
          <a:srcRect b="0" l="0" r="0" t="0"/>
          <a:stretch/>
        </p:blipFill>
        <p:spPr>
          <a:xfrm>
            <a:off x="2286000" y="936574"/>
            <a:ext cx="4572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